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51"/>
  </p:notesMasterIdLst>
  <p:handoutMasterIdLst>
    <p:handoutMasterId r:id="rId52"/>
  </p:handoutMasterIdLst>
  <p:sldIdLst>
    <p:sldId id="584" r:id="rId2"/>
    <p:sldId id="587" r:id="rId3"/>
    <p:sldId id="722" r:id="rId4"/>
    <p:sldId id="723" r:id="rId5"/>
    <p:sldId id="724" r:id="rId6"/>
    <p:sldId id="725" r:id="rId7"/>
    <p:sldId id="726" r:id="rId8"/>
    <p:sldId id="727" r:id="rId9"/>
    <p:sldId id="728" r:id="rId10"/>
    <p:sldId id="729" r:id="rId11"/>
    <p:sldId id="730" r:id="rId12"/>
    <p:sldId id="732" r:id="rId13"/>
    <p:sldId id="733" r:id="rId14"/>
    <p:sldId id="734" r:id="rId15"/>
    <p:sldId id="735" r:id="rId16"/>
    <p:sldId id="736" r:id="rId17"/>
    <p:sldId id="737" r:id="rId18"/>
    <p:sldId id="738" r:id="rId19"/>
    <p:sldId id="739" r:id="rId20"/>
    <p:sldId id="740" r:id="rId21"/>
    <p:sldId id="741" r:id="rId22"/>
    <p:sldId id="742" r:id="rId23"/>
    <p:sldId id="743" r:id="rId24"/>
    <p:sldId id="744" r:id="rId25"/>
    <p:sldId id="745" r:id="rId26"/>
    <p:sldId id="747" r:id="rId27"/>
    <p:sldId id="748" r:id="rId28"/>
    <p:sldId id="749" r:id="rId29"/>
    <p:sldId id="750" r:id="rId30"/>
    <p:sldId id="751" r:id="rId31"/>
    <p:sldId id="752" r:id="rId32"/>
    <p:sldId id="753" r:id="rId33"/>
    <p:sldId id="754" r:id="rId34"/>
    <p:sldId id="755" r:id="rId35"/>
    <p:sldId id="757" r:id="rId36"/>
    <p:sldId id="758" r:id="rId37"/>
    <p:sldId id="759" r:id="rId38"/>
    <p:sldId id="760" r:id="rId39"/>
    <p:sldId id="761" r:id="rId40"/>
    <p:sldId id="767" r:id="rId41"/>
    <p:sldId id="768" r:id="rId42"/>
    <p:sldId id="770" r:id="rId43"/>
    <p:sldId id="762" r:id="rId44"/>
    <p:sldId id="766" r:id="rId45"/>
    <p:sldId id="764" r:id="rId46"/>
    <p:sldId id="765" r:id="rId47"/>
    <p:sldId id="771" r:id="rId48"/>
    <p:sldId id="772" r:id="rId49"/>
    <p:sldId id="773" r:id="rId50"/>
  </p:sldIdLst>
  <p:sldSz cx="8999538" cy="10799763"/>
  <p:notesSz cx="6797675" cy="9926638"/>
  <p:embeddedFontLst>
    <p:embeddedFont>
      <p:font typeface="코트라 고딕체" panose="02020603020101020101" pitchFamily="18" charset="-127"/>
      <p:regular r:id="rId53"/>
      <p:bold r:id="rId54"/>
      <p:italic r:id="rId55"/>
      <p:boldItalic r:id="rId56"/>
    </p:embeddedFont>
    <p:embeddedFont>
      <p:font typeface="맑은 고딕" panose="020B0503020000020004" pitchFamily="34" charset="-127"/>
      <p:regular r:id="rId57"/>
      <p:bold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3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FDDE8"/>
    <a:srgbClr val="B3B2B1"/>
    <a:srgbClr val="E9F0F6"/>
    <a:srgbClr val="EBF0F6"/>
    <a:srgbClr val="DEEBF4"/>
    <a:srgbClr val="FBDE7F"/>
    <a:srgbClr val="A6E5F4"/>
    <a:srgbClr val="FBB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9" autoAdjust="0"/>
    <p:restoredTop sz="95930" autoAdjust="0"/>
  </p:normalViewPr>
  <p:slideViewPr>
    <p:cSldViewPr>
      <p:cViewPr>
        <p:scale>
          <a:sx n="111" d="100"/>
          <a:sy n="111" d="100"/>
        </p:scale>
        <p:origin x="3792" y="-16"/>
      </p:cViewPr>
      <p:guideLst>
        <p:guide orient="horz" pos="3403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3318" y="-90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F3175-6523-4324-8B12-2876A490D5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8967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A339D-89CE-4E16-BD40-819AEF4965C5}" type="datetimeFigureOut">
              <a:rPr lang="ko-KR" altLang="en-US" smtClean="0"/>
              <a:pPr/>
              <a:t>2025. 10. 4.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47850" y="744538"/>
            <a:ext cx="31019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70" y="4715155"/>
            <a:ext cx="5438139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6EF84-22AC-4470-B464-A34E4203AB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341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9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6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5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5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4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3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2" algn="l" defTabSz="91431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47850" y="744538"/>
            <a:ext cx="310197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7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767462"/>
            <a:ext cx="7649607" cy="375991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5672376"/>
            <a:ext cx="6749654" cy="2607442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A931B-5216-4827-85C2-5787EF65BD71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3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A0A4-62CB-455B-B3C2-6979D2F8AF9C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574987"/>
            <a:ext cx="1940525" cy="9152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574987"/>
            <a:ext cx="5709082" cy="9152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0B681-ECAC-492F-B53B-446CBB2BFB84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4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F1659-3D95-4C38-A933-91231990141A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6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2692444"/>
            <a:ext cx="7762102" cy="4492401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7227345"/>
            <a:ext cx="7762102" cy="2362447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3F645-6735-4320-AF5F-EB9E6CDF8910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12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2874937"/>
            <a:ext cx="3824804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2874937"/>
            <a:ext cx="3824804" cy="685235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71DE-17DD-4B56-8C4A-6C733914D5FC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7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574990"/>
            <a:ext cx="7762102" cy="208745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2647443"/>
            <a:ext cx="3807226" cy="1297471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3944914"/>
            <a:ext cx="380722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2647443"/>
            <a:ext cx="3825976" cy="1297471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3944914"/>
            <a:ext cx="3825976" cy="58023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5B7F1-EF56-4D10-9CB3-1B1A626F7FEF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66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30B-0CA9-43B2-BEE8-2D210046A763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72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2E7B9-76A9-451D-A8F2-ACB672200703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4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719984"/>
            <a:ext cx="2902585" cy="2519945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554968"/>
            <a:ext cx="4556016" cy="7674832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3239929"/>
            <a:ext cx="2902585" cy="6002369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9A79-C4A4-4F30-A4BF-9ED264A0B59A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7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719984"/>
            <a:ext cx="2902585" cy="2519945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554968"/>
            <a:ext cx="4556016" cy="7674832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3239929"/>
            <a:ext cx="2902585" cy="6002369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5659-CD25-423A-8DB4-A0649AD508CE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574990"/>
            <a:ext cx="776210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2874937"/>
            <a:ext cx="776210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10009783"/>
            <a:ext cx="202489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6A33-EB89-4156-B223-CEA3A6581F53}" type="datetime1">
              <a:rPr lang="ko-KR" altLang="en-US" smtClean="0"/>
              <a:t>2025. 10. 4.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10009783"/>
            <a:ext cx="303734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10009783"/>
            <a:ext cx="202489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0E3BA-F9AD-4E64-9688-AC89CAFE1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7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899952" rtl="0" eaLnBrk="1" latinLnBrk="1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1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1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1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4891" y="4389983"/>
            <a:ext cx="6609788" cy="84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74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볼드체" panose="02020603020101020101" pitchFamily="18" charset="-127"/>
              </a:rPr>
              <a:t>무역관 정산 교육 자료</a:t>
            </a:r>
            <a:endParaRPr lang="en-US" altLang="ko-KR" sz="4874" dirty="0">
              <a:latin typeface="맑은 고딕" panose="020B0503020000020004" pitchFamily="50" charset="-127"/>
              <a:ea typeface="맑은 고딕" panose="020B0503020000020004" pitchFamily="50" charset="-127"/>
              <a:cs typeface="코트라 볼드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76CE6C-13DF-39EA-835A-D05ECDEB7646}"/>
              </a:ext>
            </a:extLst>
          </p:cNvPr>
          <p:cNvSpPr txBox="1"/>
          <p:nvPr/>
        </p:nvSpPr>
        <p:spPr>
          <a:xfrm>
            <a:off x="1177827" y="6090872"/>
            <a:ext cx="660978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볼드체" panose="02020603020101020101" pitchFamily="18" charset="-127"/>
              </a:rPr>
              <a:t>재무팀</a:t>
            </a:r>
            <a:endParaRPr lang="en-US" altLang="ko-KR" sz="1563" dirty="0">
              <a:latin typeface="맑은 고딕" panose="020B0503020000020004" pitchFamily="50" charset="-127"/>
              <a:ea typeface="맑은 고딕" panose="020B0503020000020004" pitchFamily="50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95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528" y="3220627"/>
            <a:ext cx="794770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2. 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자금수령내역 확인</a:t>
            </a:r>
            <a:endParaRPr lang="en-US" altLang="ko-KR" sz="1180" b="1">
              <a:latin typeface="+mn-ea"/>
              <a:cs typeface="코트라 볼드체" panose="02020603020101020101" pitchFamily="18" charset="-127"/>
            </a:endParaRPr>
          </a:p>
          <a:p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2.1</a:t>
            </a:r>
            <a:r>
              <a:rPr lang="en-US" altLang="ko-KR" sz="1180" b="1" dirty="0">
                <a:latin typeface="+mn-ea"/>
                <a:cs typeface="코트라 볼드체" panose="02020603020101020101" pitchFamily="18" charset="-127"/>
              </a:rPr>
              <a:t>. </a:t>
            </a:r>
            <a:r>
              <a:rPr lang="ko-KR" altLang="en-US" sz="1180" b="1" dirty="0">
                <a:latin typeface="+mn-ea"/>
                <a:cs typeface="코트라 볼드체" panose="02020603020101020101" pitchFamily="18" charset="-127"/>
              </a:rPr>
              <a:t>전도자금출납명세서 </a:t>
            </a:r>
            <a:endParaRPr lang="en-US" altLang="ko-KR" sz="1180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2.1.1. ERP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메뉴 경로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전도관리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전도금마감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전도자금출납명세서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2.1.2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. ERP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메뉴 설명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본사 전도자금을 사업 및 비목별로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영수액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집행액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정산액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잔액으로 구분하여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일목요연하게 나타낸 무역관 자금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예산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집행총괄표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233726" y="4655742"/>
            <a:ext cx="4337726" cy="273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무역관 전도자금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예산 확인은 전도자금출납명세서로 확인 </a:t>
            </a:r>
            <a:endParaRPr lang="ko-KR" altLang="en-US" sz="1180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9" y="5027816"/>
            <a:ext cx="4162453" cy="22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1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1247" y="3114328"/>
            <a:ext cx="8698839" cy="136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33" b="1">
                <a:latin typeface="+mn-ea"/>
                <a:cs typeface="코트라 고딕체" panose="02020603020101020101" pitchFamily="18" charset="-127"/>
              </a:rPr>
              <a:t> 2.1.3. </a:t>
            </a:r>
            <a:r>
              <a:rPr lang="ko-KR" altLang="en-US" sz="1033" b="1">
                <a:latin typeface="+mn-ea"/>
                <a:cs typeface="코트라 고딕체" panose="02020603020101020101" pitchFamily="18" charset="-127"/>
              </a:rPr>
              <a:t>전도자금출납명세서의 각 컬럼 상세설명</a:t>
            </a:r>
            <a:endParaRPr lang="en-US" altLang="ko-KR" sz="1033" b="1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2.1.3.1.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세부내역에는 사업별 또는 비목별로 영수액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전분기까지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본분기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지불액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전분기까지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본분기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잔액이 한눈에 보여집니다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지불액은 정산액을 의미합니다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   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2.1.3.2.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세부내역 아래 표에는 배정액합계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순수 배정액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소유지불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수익금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합계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총계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각각에 대한 영수액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지불액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정산액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), </a:t>
            </a: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          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잔액이 표시됩니다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2.1.3.3. ‘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배정액 합계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컬럼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본사에서 전도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된 내역 각 항목별 합계가 표시 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2.1.3.4. ‘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소유지불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컬럼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소유지불한 금액은 지불액에 표시되고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 소유지불해제한 금액은 영수액에 표시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2.1.3.5. ‘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수익금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컬럼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수입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환입처리한 금액과 회수한 금액은 영수액에 표시되고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지점공제한 금액은 지불액에 표시됩니다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</a:t>
            </a:r>
            <a:endParaRPr lang="ko-KR" altLang="en-US" sz="1033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6" y="4815215"/>
            <a:ext cx="7446655" cy="31125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311315" y="4578081"/>
            <a:ext cx="2178481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전도자금출납명세서 설명</a:t>
            </a:r>
          </a:p>
        </p:txBody>
      </p:sp>
    </p:spTree>
    <p:extLst>
      <p:ext uri="{BB962C8B-B14F-4D97-AF65-F5344CB8AC3E}">
        <p14:creationId xmlns:p14="http://schemas.microsoft.com/office/powerpoint/2010/main" val="231740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4C61F-A998-475D-BA38-4D11B58B8D8D}"/>
              </a:ext>
            </a:extLst>
          </p:cNvPr>
          <p:cNvSpPr txBox="1"/>
          <p:nvPr/>
        </p:nvSpPr>
        <p:spPr>
          <a:xfrm>
            <a:off x="300703" y="3380083"/>
            <a:ext cx="6059415" cy="63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2.2. </a:t>
            </a:r>
            <a:r>
              <a:rPr lang="ko-KR" altLang="en-US" sz="1180" b="1" dirty="0">
                <a:latin typeface="+mn-ea"/>
                <a:cs typeface="코트라 볼드체" panose="02020603020101020101" pitchFamily="18" charset="-127"/>
              </a:rPr>
              <a:t>송금현황 </a:t>
            </a:r>
            <a:endParaRPr lang="en-US" altLang="ko-KR" sz="1180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2.2.1. ERP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메뉴 경로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전도관리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전도금배정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정산현황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송금현황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2.2.2.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메뉴 설명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본사에서 송금된 내역을 송금일자별로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조회할수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있는 메뉴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8" y="4655749"/>
            <a:ext cx="6295723" cy="23490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73138" y="4297766"/>
            <a:ext cx="1779334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송금현황 조회방법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18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4401" y="3220620"/>
            <a:ext cx="7972916" cy="1046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2.2.3.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송금현황 메뉴의 각 컬럼 상세내역</a:t>
            </a:r>
            <a:endParaRPr lang="en-US" altLang="ko-KR" sz="1033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2.2.3.1.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합계표의 송금내역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배정된 총액</a:t>
            </a:r>
            <a:endParaRPr lang="en-US" altLang="ko-KR" sz="1033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2.2.3.2.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합계표의 지점공제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지점공제된 금액</a:t>
            </a:r>
            <a:endParaRPr lang="en-US" altLang="ko-KR" sz="1033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2.2.3.2.1.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지점공제 정의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송금시에 송금액 전부 또는 일부를 무역관 내에 쌓여있는 수입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환입금액과 회수금액으로 대체하는 것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즉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지점공제된 금액은 실송금되지 않음</a:t>
            </a:r>
            <a:endParaRPr lang="en-US" altLang="ko-KR" sz="1033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    2.2.3.3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합계표의 실송금액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송금내역 총액에서 지점공제를 제외한 금액</a:t>
            </a:r>
            <a:endParaRPr lang="ko-KR" altLang="en-US" sz="1033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" y="4868355"/>
            <a:ext cx="8041784" cy="27945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292367" y="4634440"/>
            <a:ext cx="2091919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송금현황 상세내역 화면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89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1" y="4655742"/>
            <a:ext cx="6651233" cy="3091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263631-FD02-4F6A-8A50-01347AB0A69A}"/>
              </a:ext>
            </a:extLst>
          </p:cNvPr>
          <p:cNvSpPr txBox="1"/>
          <p:nvPr/>
        </p:nvSpPr>
        <p:spPr>
          <a:xfrm>
            <a:off x="353857" y="3061173"/>
            <a:ext cx="8205355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75" b="1" dirty="0">
                <a:latin typeface="+mn-ea"/>
                <a:cs typeface="코트라 볼드체" panose="02020603020101020101" pitchFamily="18" charset="-127"/>
              </a:rPr>
              <a:t>2.3. </a:t>
            </a:r>
            <a:r>
              <a:rPr lang="ko-KR" altLang="en-US" sz="1475" b="1" dirty="0">
                <a:latin typeface="+mn-ea"/>
                <a:cs typeface="코트라 볼드체" panose="02020603020101020101" pitchFamily="18" charset="-127"/>
              </a:rPr>
              <a:t>전도금배정현황 </a:t>
            </a:r>
            <a:endParaRPr lang="en-US" altLang="ko-KR" sz="1475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2.3.1. ERP 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메뉴 경로 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전도관리 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전도금배정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정산현황 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75" dirty="0" err="1">
                <a:latin typeface="+mn-ea"/>
                <a:cs typeface="코트라 고딕체" panose="02020603020101020101" pitchFamily="18" charset="-127"/>
              </a:rPr>
              <a:t>전도금배정현황조회</a:t>
            </a:r>
            <a:endParaRPr lang="en-US" altLang="ko-KR" sz="1475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  2.3.2. 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메뉴 설명 </a:t>
            </a:r>
            <a:r>
              <a:rPr lang="en-US" altLang="ko-KR" sz="1475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본사에서 송금된 상세내역을 기간별로 </a:t>
            </a:r>
            <a:r>
              <a:rPr lang="ko-KR" altLang="en-US" sz="1475" dirty="0" err="1">
                <a:latin typeface="+mn-ea"/>
                <a:cs typeface="코트라 고딕체" panose="02020603020101020101" pitchFamily="18" charset="-127"/>
              </a:rPr>
              <a:t>조회할수</a:t>
            </a:r>
            <a:r>
              <a:rPr lang="ko-KR" altLang="en-US" sz="1475" dirty="0">
                <a:latin typeface="+mn-ea"/>
                <a:cs typeface="코트라 고딕체" panose="02020603020101020101" pitchFamily="18" charset="-127"/>
              </a:rPr>
              <a:t> 있는 메뉴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42985" y="4428569"/>
            <a:ext cx="2178481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전도금배정현황 조회방법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97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011" y="3273772"/>
            <a:ext cx="8185530" cy="3840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7518" indent="-337518">
              <a:buAutoNum type="arabicParenBoth"/>
            </a:pPr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 b="1">
                <a:latin typeface="+mn-ea"/>
                <a:cs typeface="코트라 볼드체" panose="02020603020101020101" pitchFamily="18" charset="-127"/>
              </a:rPr>
              <a:t>3. </a:t>
            </a:r>
            <a:r>
              <a:rPr lang="ko-KR" altLang="en-US" sz="1107" b="1">
                <a:latin typeface="+mn-ea"/>
                <a:cs typeface="코트라 볼드체" panose="02020603020101020101" pitchFamily="18" charset="-127"/>
              </a:rPr>
              <a:t>자금집행 및 내역 등 입력</a:t>
            </a:r>
            <a:endParaRPr lang="en-US" altLang="ko-KR" sz="1107" b="1">
              <a:latin typeface="+mn-ea"/>
              <a:cs typeface="코트라 볼드체" panose="02020603020101020101" pitchFamily="18" charset="-127"/>
            </a:endParaRP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</a:t>
            </a:r>
          </a:p>
          <a:p>
            <a:r>
              <a:rPr lang="en-US" altLang="ko-KR" sz="1107" b="1">
                <a:latin typeface="+mn-ea"/>
                <a:cs typeface="코트라 고딕체" panose="02020603020101020101" pitchFamily="18" charset="-127"/>
              </a:rPr>
              <a:t>3.1. </a:t>
            </a:r>
            <a:r>
              <a:rPr lang="ko-KR" altLang="en-US" sz="1107" b="1">
                <a:latin typeface="+mn-ea"/>
                <a:cs typeface="코트라 고딕체" panose="02020603020101020101" pitchFamily="18" charset="-127"/>
              </a:rPr>
              <a:t>자금집행 과정 요약</a:t>
            </a:r>
            <a:endParaRPr lang="en-US" altLang="ko-KR" sz="1107" b="1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지출증빙 정리 및 지출내역표 작성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-&gt;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관장결재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-&gt;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자금지출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-&gt;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증빙철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수표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계좌이체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자동이체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신용카드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현금 등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 b="1">
                <a:latin typeface="+mn-ea"/>
                <a:cs typeface="코트라 고딕체" panose="02020603020101020101" pitchFamily="18" charset="-127"/>
              </a:rPr>
              <a:t> 3.2. </a:t>
            </a:r>
            <a:r>
              <a:rPr lang="ko-KR" altLang="en-US" sz="1107" b="1">
                <a:latin typeface="+mn-ea"/>
                <a:cs typeface="코트라 고딕체" panose="02020603020101020101" pitchFamily="18" charset="-127"/>
              </a:rPr>
              <a:t>인터넷뱅킹 사용 시 유의사항</a:t>
            </a:r>
            <a:endParaRPr lang="en-US" altLang="ko-KR" sz="1107" b="1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 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3.2.1.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인터넷뱅킹 사용 개시 전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前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재무팀 사전 보고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이중통제방법 및 절차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일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건별 이체 한도 설정 가능 여부 및 조직망에서 설정한 인터넷뱅킹 한도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 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3.2.2.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인터넷뱅킹 이체 시 이중통제절차 준수</a:t>
            </a:r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3.2.3. 2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 이상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인터넷뱅킹 시스템 내 이중승인 절차가 있는 경우 상세절차</a:t>
            </a:r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     3.2.3.1)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인터넷뱅킹 지출내역표를 작성하여 관장 결재 득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得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     3.2.3.2)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은행 인터넷뱅킹시스템 내에서 정산담당자가 거래처명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계좌정보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금액 등을 입력 및 승인 요청</a:t>
            </a: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     3.2.3.3)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은행 인터넷뱅킹시스템 내에서 지출내역에 대한 관장의 비밀번호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입력 및 최종승인 시 자금이체 완료</a:t>
            </a:r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   3.2.4. 2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인이상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인터넷뱅킹 시스템 내 이중승인 절차가 없는 경우 상세절차</a:t>
            </a:r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pPr fontAlgn="base" latinLnBrk="1"/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      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3.2.4.1)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인터넷뱅킹 지출내역표를 작성하여 조직망 장 결재 득</a:t>
            </a:r>
          </a:p>
          <a:p>
            <a:pPr fontAlgn="base" latinLnBrk="1"/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      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3.2.4.2)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은행 인터넷뱅킹 시스템 내에서 정산담당자가 거래처명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계좌정보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금액 등을 입력 및 자금이체</a:t>
            </a:r>
          </a:p>
          <a:p>
            <a:pPr fontAlgn="base" latinLnBrk="1"/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        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3.2.4.3) 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사전 결재 득한 인터넷뱅킹 지출내역표와 자금이체 영수증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또는 이체 결과물</a:t>
            </a:r>
            <a:r>
              <a:rPr lang="en-US" altLang="ko-KR" sz="1107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07">
                <a:latin typeface="+mn-ea"/>
                <a:cs typeface="코트라 고딕체" panose="02020603020101020101" pitchFamily="18" charset="-127"/>
              </a:rPr>
              <a:t>을 첨부하여 정산담당자가 이체완료 보고 및 조직망 장 결재</a:t>
            </a:r>
          </a:p>
          <a:p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07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07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158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860" y="3326930"/>
            <a:ext cx="6484642" cy="60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3.3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집행내역등록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직접입력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</a:t>
            </a:r>
            <a:endParaRPr lang="en-US" altLang="ko-KR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3.3.1. ERP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경로 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전도관리 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–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전도금집행관리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107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직접입력프로세스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–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집행내역등록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직접입력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3.3.2.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설명 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집행내역을 </a:t>
            </a:r>
            <a:r>
              <a:rPr lang="ko-KR" altLang="en-US" sz="1107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건별로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입력 하는 메뉴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endParaRPr lang="ko-KR" altLang="en-US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1" y="4708903"/>
            <a:ext cx="7015747" cy="12375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379896" y="4389992"/>
            <a:ext cx="2391681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집행내역등록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직접입력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63434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0167" y="3220626"/>
            <a:ext cx="8291832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3.4.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집행내역등록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대량엑셀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메뉴</a:t>
            </a:r>
            <a:endParaRPr lang="en-US" altLang="ko-KR" sz="1329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   3.4.1. ERP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메뉴 경로 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전도관리 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전도금집행관리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직접입력프로세스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) -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집행내역등록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대량엑셀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   3.4.2.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메뉴 설명 </a:t>
            </a:r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329">
                <a:latin typeface="+mn-ea"/>
                <a:cs typeface="코트라 고딕체" panose="02020603020101020101" pitchFamily="18" charset="-127"/>
              </a:rPr>
              <a:t>템플릿에 기 입력완료한 집행내역을 복사하여 한번에 업로드 하는 메뉴</a:t>
            </a:r>
            <a:endParaRPr lang="en-US" altLang="ko-KR" sz="1329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329">
                <a:latin typeface="+mn-ea"/>
                <a:cs typeface="코트라 고딕체" panose="02020603020101020101" pitchFamily="18" charset="-127"/>
              </a:rPr>
              <a:t>   </a:t>
            </a:r>
            <a:endParaRPr lang="ko-KR" altLang="en-US" sz="1329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4" y="4815206"/>
            <a:ext cx="8128192" cy="272395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27676" y="4496295"/>
            <a:ext cx="4773744" cy="25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0947" indent="-210947" algn="ctr">
              <a:buFont typeface="Arial" panose="020B0604020202020204" pitchFamily="34" charset="0"/>
              <a:buChar char="•"/>
            </a:pP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경리장부 엑셀파일 일괄업로드 방법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(Wink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게시판 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K-System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매뉴얼 참조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)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69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C908A-614D-4BE2-BDC1-D4227F4643DE}"/>
              </a:ext>
            </a:extLst>
          </p:cNvPr>
          <p:cNvSpPr txBox="1"/>
          <p:nvPr/>
        </p:nvSpPr>
        <p:spPr>
          <a:xfrm>
            <a:off x="300705" y="3326929"/>
            <a:ext cx="7129577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3.5.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지불신청프로세스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신설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</a:t>
            </a:r>
            <a:endParaRPr lang="en-US" altLang="ko-KR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3.5.1.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설명 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지출내역 입력을 총무가 아닌 총무보조 또는 실 집행하는 사업담당직원이 </a:t>
            </a:r>
            <a:r>
              <a:rPr lang="ko-KR" altLang="en-US" sz="1107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할수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있게</a:t>
            </a:r>
            <a:endParaRPr lang="en-US" altLang="ko-KR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(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이후 </a:t>
            </a:r>
            <a:r>
              <a:rPr lang="ko-KR" altLang="en-US" sz="1107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지출건별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확정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/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반려 와 사업코드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/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비목입력은 정산담당자가 함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하는 기능</a:t>
            </a:r>
            <a:endParaRPr lang="en-US" altLang="ko-KR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3.5.2.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사용방법 </a:t>
            </a:r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 기능을 사용하시기 원하는 무역관은 재무팀에 사전 연락 필요</a:t>
            </a:r>
            <a:endParaRPr lang="en-US" altLang="ko-KR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0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endParaRPr lang="ko-KR" altLang="en-US" sz="110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2" y="5027820"/>
            <a:ext cx="6148046" cy="223241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605332" y="4655754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지불신청프로세스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신설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요약</a:t>
            </a:r>
          </a:p>
        </p:txBody>
      </p:sp>
    </p:spTree>
    <p:extLst>
      <p:ext uri="{BB962C8B-B14F-4D97-AF65-F5344CB8AC3E}">
        <p14:creationId xmlns:p14="http://schemas.microsoft.com/office/powerpoint/2010/main" val="98410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A410D-2BDD-43BD-AF52-20F9381FDAB4}"/>
              </a:ext>
            </a:extLst>
          </p:cNvPr>
          <p:cNvSpPr txBox="1"/>
          <p:nvPr/>
        </p:nvSpPr>
        <p:spPr>
          <a:xfrm>
            <a:off x="353858" y="3380088"/>
            <a:ext cx="813237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80" b="1" dirty="0">
                <a:latin typeface="+mn-ea"/>
                <a:cs typeface="코트라 고딕체" panose="02020603020101020101" pitchFamily="18" charset="-127"/>
              </a:rPr>
              <a:t>3.6. </a:t>
            </a:r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정산 집행관련 용어 설명</a:t>
            </a:r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b="1" dirty="0">
                <a:latin typeface="+mn-ea"/>
                <a:cs typeface="코트라 고딕체" panose="02020603020101020101" pitchFamily="18" charset="-127"/>
              </a:rPr>
              <a:t>    3.6.1. </a:t>
            </a:r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소유지불</a:t>
            </a:r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3.6.1.1.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본사 자금전도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송금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전에 무역관 보유자금으로 선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집행하는 것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  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3.6.1.2.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본사 해당팀의 소유지불 처리 사전 승인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공문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득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得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반드시 필요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3.6.1.3.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소유지불 처리 건은 차분기에 본사로부터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전도받아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동일년도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4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분기까지는 반드시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해소해야함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</a:t>
            </a:r>
          </a:p>
          <a:p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    </a:t>
            </a:r>
            <a:r>
              <a:rPr lang="en-US" altLang="ko-KR" sz="1180" b="1" dirty="0">
                <a:latin typeface="+mn-ea"/>
                <a:cs typeface="코트라 고딕체" panose="02020603020101020101" pitchFamily="18" charset="-127"/>
              </a:rPr>
              <a:t>3.6.2. </a:t>
            </a:r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분리정산</a:t>
            </a:r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3.6.2.1. 1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건의 영수증을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2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개 이상의 사업 및 비목으로 분리하여 정산하는 것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 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전화요금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휴대폰 요금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소모품 구입 등 영수증을 여러 개의 사업으로 분리해 정산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b="1" dirty="0">
                <a:latin typeface="+mn-ea"/>
                <a:cs typeface="코트라 고딕체" panose="02020603020101020101" pitchFamily="18" charset="-127"/>
              </a:rPr>
              <a:t>    3.6.3. </a:t>
            </a:r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지점공제</a:t>
            </a:r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 3.6.3.1.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송금시에 송금액 전부 또는 일부를 무역관 내에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쌓여있는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수입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환입금액과 회수금액으로 대체하는 것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. </a:t>
            </a: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               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즉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지점공제된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금액은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실송금되지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않음</a:t>
            </a:r>
            <a:endParaRPr lang="ko-KR" altLang="en-US" sz="1180" dirty="0">
              <a:latin typeface="+mn-ea"/>
            </a:endParaRPr>
          </a:p>
          <a:p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endParaRPr lang="ko-KR" altLang="en-US" sz="1180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86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5096" y="3052030"/>
            <a:ext cx="8526912" cy="255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67" b="1" dirty="0">
                <a:latin typeface="+mn-ea"/>
              </a:rPr>
              <a:t>1. </a:t>
            </a:r>
            <a:r>
              <a:rPr lang="ko-KR" altLang="en-US" sz="667" b="1" dirty="0">
                <a:latin typeface="+mn-ea"/>
              </a:rPr>
              <a:t>정산 개념 및 기초준비</a:t>
            </a:r>
            <a:endParaRPr lang="en-US" altLang="ko-KR" sz="667" b="1" dirty="0">
              <a:latin typeface="+mn-ea"/>
            </a:endParaRPr>
          </a:p>
          <a:p>
            <a:endParaRPr lang="en-US" altLang="ko-KR" sz="667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1.1.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정산의 개념</a:t>
            </a:r>
            <a:endParaRPr lang="en-US" altLang="ko-KR" sz="667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1.1.1.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정산의 정의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:</a:t>
            </a:r>
          </a:p>
          <a:p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본사에서 </a:t>
            </a:r>
            <a:r>
              <a:rPr lang="ko-KR" altLang="en-US" sz="667" dirty="0" err="1">
                <a:latin typeface="+mn-ea"/>
                <a:cs typeface="코트라 고딕체" panose="02020603020101020101" pitchFamily="18" charset="-127"/>
              </a:rPr>
              <a:t>전도받은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자금 중에서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집행한 자금은 </a:t>
            </a:r>
            <a:r>
              <a:rPr lang="ko-KR" altLang="en-US" sz="667" u="sng" dirty="0">
                <a:latin typeface="+mn-ea"/>
                <a:cs typeface="코트라 고딕체" panose="02020603020101020101" pitchFamily="18" charset="-127"/>
              </a:rPr>
              <a:t>적합하게 집행되었음을 증빙을 갖추어 증명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하고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집행하지 않은 자금은 </a:t>
            </a:r>
            <a:r>
              <a:rPr lang="ko-KR" altLang="en-US" sz="667" u="sng" dirty="0">
                <a:latin typeface="+mn-ea"/>
                <a:cs typeface="코트라 고딕체" panose="02020603020101020101" pitchFamily="18" charset="-127"/>
              </a:rPr>
              <a:t>실제로 남아 있음을 증명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하는 것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pPr fontAlgn="ctr"/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1.1.2.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시스템에 입력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(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수입 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or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지출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)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하는 기준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:</a:t>
            </a:r>
          </a:p>
          <a:p>
            <a:pPr fontAlgn="ctr"/>
            <a:r>
              <a:rPr lang="ko-KR" altLang="en-US" sz="667" dirty="0">
                <a:latin typeface="+mn-ea"/>
              </a:rPr>
              <a:t>자금을 수령하여</a:t>
            </a:r>
            <a:r>
              <a:rPr lang="en-US" altLang="ko-KR" sz="667" dirty="0">
                <a:latin typeface="+mn-ea"/>
              </a:rPr>
              <a:t> </a:t>
            </a:r>
            <a:r>
              <a:rPr lang="ko-KR" altLang="en-US" sz="667" dirty="0">
                <a:latin typeface="+mn-ea"/>
              </a:rPr>
              <a:t>무역관 공용계좌에 입금이 되는 것은 정산관련 </a:t>
            </a:r>
            <a:r>
              <a:rPr lang="en-US" altLang="ko-KR" sz="667" dirty="0">
                <a:latin typeface="+mn-ea"/>
              </a:rPr>
              <a:t>ERP(</a:t>
            </a:r>
            <a:r>
              <a:rPr lang="ko-KR" altLang="en-US" sz="667" dirty="0">
                <a:latin typeface="+mn-ea"/>
              </a:rPr>
              <a:t>경리장부 등</a:t>
            </a:r>
            <a:r>
              <a:rPr lang="en-US" altLang="ko-KR" sz="667" dirty="0">
                <a:latin typeface="+mn-ea"/>
              </a:rPr>
              <a:t>)</a:t>
            </a:r>
            <a:r>
              <a:rPr lang="ko-KR" altLang="en-US" sz="667" dirty="0">
                <a:latin typeface="+mn-ea"/>
              </a:rPr>
              <a:t>에는 거래유형을 </a:t>
            </a:r>
            <a:r>
              <a:rPr lang="en-US" altLang="ko-KR" sz="667" dirty="0">
                <a:latin typeface="+mn-ea"/>
              </a:rPr>
              <a:t>‘</a:t>
            </a:r>
            <a:r>
              <a:rPr lang="ko-KR" altLang="en-US" sz="667" dirty="0">
                <a:latin typeface="+mn-ea"/>
              </a:rPr>
              <a:t>수입</a:t>
            </a:r>
            <a:r>
              <a:rPr lang="en-US" altLang="ko-KR" sz="667" dirty="0">
                <a:latin typeface="+mn-ea"/>
              </a:rPr>
              <a:t>’</a:t>
            </a:r>
            <a:r>
              <a:rPr lang="ko-KR" altLang="en-US" sz="667" dirty="0" err="1">
                <a:latin typeface="+mn-ea"/>
              </a:rPr>
              <a:t>으로</a:t>
            </a:r>
            <a:r>
              <a:rPr lang="ko-KR" altLang="en-US" sz="667" dirty="0">
                <a:latin typeface="+mn-ea"/>
              </a:rPr>
              <a:t> 입력을 해야함</a:t>
            </a:r>
            <a:r>
              <a:rPr lang="en-US" altLang="ko-KR" sz="667" dirty="0">
                <a:latin typeface="+mn-ea"/>
              </a:rPr>
              <a:t>. </a:t>
            </a:r>
            <a:r>
              <a:rPr lang="ko-KR" altLang="en-US" sz="667" dirty="0">
                <a:latin typeface="+mn-ea"/>
              </a:rPr>
              <a:t>단</a:t>
            </a:r>
            <a:r>
              <a:rPr lang="en-US" altLang="ko-KR" sz="667" dirty="0">
                <a:latin typeface="+mn-ea"/>
              </a:rPr>
              <a:t>, </a:t>
            </a:r>
            <a:r>
              <a:rPr lang="ko-KR" altLang="en-US" sz="667" dirty="0">
                <a:latin typeface="+mn-ea"/>
              </a:rPr>
              <a:t>본사에서 송금해서 입금된 내역은  정산관련 </a:t>
            </a:r>
            <a:r>
              <a:rPr lang="en-US" altLang="ko-KR" sz="667" dirty="0">
                <a:latin typeface="+mn-ea"/>
              </a:rPr>
              <a:t>ERP(</a:t>
            </a:r>
            <a:r>
              <a:rPr lang="ko-KR" altLang="en-US" sz="667" dirty="0">
                <a:latin typeface="+mn-ea"/>
              </a:rPr>
              <a:t>경리장부 등</a:t>
            </a:r>
            <a:r>
              <a:rPr lang="en-US" altLang="ko-KR" sz="667" dirty="0">
                <a:latin typeface="+mn-ea"/>
              </a:rPr>
              <a:t>)</a:t>
            </a:r>
            <a:r>
              <a:rPr lang="ko-KR" altLang="en-US" sz="667" dirty="0" err="1">
                <a:latin typeface="+mn-ea"/>
              </a:rPr>
              <a:t>에</a:t>
            </a:r>
            <a:r>
              <a:rPr lang="ko-KR" altLang="en-US" sz="667" dirty="0">
                <a:latin typeface="+mn-ea"/>
              </a:rPr>
              <a:t> 자동반영 됨</a:t>
            </a:r>
            <a:r>
              <a:rPr lang="en-US" altLang="ko-KR" sz="667" dirty="0">
                <a:latin typeface="+mn-ea"/>
              </a:rPr>
              <a:t>. </a:t>
            </a:r>
            <a:r>
              <a:rPr lang="ko-KR" altLang="en-US" sz="667" dirty="0">
                <a:latin typeface="+mn-ea"/>
              </a:rPr>
              <a:t>자금을</a:t>
            </a:r>
            <a:r>
              <a:rPr lang="en-US" altLang="ko-KR" sz="667" dirty="0">
                <a:latin typeface="+mn-ea"/>
              </a:rPr>
              <a:t> </a:t>
            </a:r>
            <a:r>
              <a:rPr lang="ko-KR" altLang="en-US" sz="667" dirty="0">
                <a:latin typeface="+mn-ea"/>
              </a:rPr>
              <a:t>집행하여 무역관 공용계좌에서 출금이 되는 것은 정산관련 </a:t>
            </a:r>
            <a:r>
              <a:rPr lang="en-US" altLang="ko-KR" sz="667" dirty="0">
                <a:latin typeface="+mn-ea"/>
              </a:rPr>
              <a:t>ERP(</a:t>
            </a:r>
            <a:r>
              <a:rPr lang="ko-KR" altLang="en-US" sz="667" dirty="0">
                <a:latin typeface="+mn-ea"/>
              </a:rPr>
              <a:t>경리장부 등</a:t>
            </a:r>
            <a:r>
              <a:rPr lang="en-US" altLang="ko-KR" sz="667" dirty="0">
                <a:latin typeface="+mn-ea"/>
              </a:rPr>
              <a:t>)</a:t>
            </a:r>
            <a:r>
              <a:rPr lang="ko-KR" altLang="en-US" sz="667" dirty="0">
                <a:latin typeface="+mn-ea"/>
              </a:rPr>
              <a:t>에는 </a:t>
            </a:r>
            <a:r>
              <a:rPr lang="en-US" altLang="ko-KR" sz="667" dirty="0">
                <a:latin typeface="+mn-ea"/>
              </a:rPr>
              <a:t>‘</a:t>
            </a:r>
            <a:r>
              <a:rPr lang="ko-KR" altLang="en-US" sz="667" dirty="0">
                <a:latin typeface="+mn-ea"/>
              </a:rPr>
              <a:t>지출</a:t>
            </a:r>
            <a:r>
              <a:rPr lang="en-US" altLang="ko-KR" sz="667" dirty="0">
                <a:latin typeface="+mn-ea"/>
              </a:rPr>
              <a:t>’</a:t>
            </a:r>
            <a:r>
              <a:rPr lang="ko-KR" altLang="en-US" sz="667" dirty="0">
                <a:latin typeface="+mn-ea"/>
              </a:rPr>
              <a:t>로 입력을 해야함</a:t>
            </a:r>
            <a:endParaRPr lang="en-US" altLang="ko-KR" sz="667" dirty="0">
              <a:latin typeface="+mn-ea"/>
            </a:endParaRPr>
          </a:p>
          <a:p>
            <a:pPr fontAlgn="ctr"/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1.1.3.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경리장부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(=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회계장부 라고도 함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)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의 종류 및 각 </a:t>
            </a:r>
            <a:r>
              <a:rPr lang="ko-KR" altLang="en-US" sz="667" b="1" dirty="0" err="1">
                <a:latin typeface="+mn-ea"/>
                <a:cs typeface="코트라 볼드체" panose="02020603020101020101" pitchFamily="18" charset="-127"/>
              </a:rPr>
              <a:t>장부별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 입력해야 할 거래유형</a:t>
            </a:r>
            <a:endParaRPr lang="en-US" altLang="ko-KR" sz="667" b="1" dirty="0">
              <a:latin typeface="+mn-ea"/>
              <a:cs typeface="코트라 볼드체" panose="02020603020101020101" pitchFamily="18" charset="-127"/>
            </a:endParaRP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1.1.3.1.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경리장부의 종류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경리장부는 크게 예금장부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신용카드장부로 나눌 수 있다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은행계좌를 사용하는지 여부에 따라 예금장부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은행계좌를 사용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와 현금장부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은행계좌를 사용하면 안됨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로 나뉘고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통화에 따라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예금장부는 다시 송금통화예금장부와 현지화예금장부로 나뉘고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현금장부는 송금통화현금장부와 현지화현금장부로 나뉜다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송금통화와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현지화가 일치하는 지역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(=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송금통화지역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에서는 송금통화장부만을 사용하게 되고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현지화지역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(=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송금통화와 현지화가 일치하지 않는 지역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에서는 </a:t>
            </a:r>
            <a:r>
              <a:rPr lang="ko-KR" altLang="en-US" sz="667" dirty="0" err="1">
                <a:latin typeface="+mn-ea"/>
                <a:cs typeface="코트라 고딕체" panose="02020603020101020101" pitchFamily="18" charset="-127"/>
              </a:rPr>
              <a:t>송금통화장부뿐만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아니라 현지화장부도 사용하게 된다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즉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송금통화장부는 모든 무역관에서 사용하는 장부이며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현지화장부는 </a:t>
            </a:r>
            <a:r>
              <a:rPr lang="ko-KR" altLang="en-US" sz="667" dirty="0" err="1">
                <a:latin typeface="+mn-ea"/>
                <a:cs typeface="코트라 고딕체" panose="02020603020101020101" pitchFamily="18" charset="-127"/>
              </a:rPr>
              <a:t>송금통화외에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현지화도 사용하는 무역관에서 추가로 사용하는 장부이다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신용카드장부는 신용카드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법인 공용카드로서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667" dirty="0" err="1">
                <a:latin typeface="+mn-ea"/>
                <a:cs typeface="코트라 고딕체" panose="02020603020101020101" pitchFamily="18" charset="-127"/>
              </a:rPr>
              <a:t>를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사용하는 무역관에서만 사용하는 장부이다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1.1.3.2.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송금통화예금장부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장부코드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10) 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송금통화로 이루어지는 계좌이체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자동이체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수표 지급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통장 수입 등을 입력하는 장부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1.1.3.3.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송금통화현금장부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장부코드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20)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송금통화로 이루어지는 현금지급 및 현금수입 등을 입력하는 장부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1.1.3.4.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현지화예금 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장부코드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30)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현지화로 이루어지는 계좌이체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자동이체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수표지급 및 통장 수입 등을 입력하는 장부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1.1.3.5.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현지화현금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장부코드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40)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현지화로 이루어지는 현금지급 및 현금수입 등을 입력하는 장부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1.1.3.6.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신용카드 장부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장부코드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50)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667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667" dirty="0">
                <a:latin typeface="+mn-ea"/>
                <a:cs typeface="코트라 고딕체" panose="02020603020101020101" pitchFamily="18" charset="-127"/>
              </a:rPr>
              <a:t>신용카드로 이루어지는 지출 및 수입 등을 입력하는 장부</a:t>
            </a:r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667" dirty="0">
              <a:latin typeface="+mn-ea"/>
              <a:cs typeface="코트라 고딕체" panose="02020603020101020101" pitchFamily="18" charset="-127"/>
            </a:endParaRPr>
          </a:p>
          <a:p>
            <a:pPr fontAlgn="ctr"/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1.1.4. 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정산의 결과 중 </a:t>
            </a:r>
            <a:r>
              <a:rPr lang="ko-KR" altLang="en-US" sz="667" b="1" dirty="0" err="1">
                <a:latin typeface="+mn-ea"/>
                <a:cs typeface="코트라 볼드체" panose="02020603020101020101" pitchFamily="18" charset="-127"/>
              </a:rPr>
              <a:t>하나로서의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 </a:t>
            </a:r>
            <a:r>
              <a:rPr lang="ko-KR" altLang="en-US" sz="667" b="1" dirty="0" err="1">
                <a:latin typeface="+mn-ea"/>
                <a:cs typeface="코트라 볼드체" panose="02020603020101020101" pitchFamily="18" charset="-127"/>
              </a:rPr>
              <a:t>장부별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 </a:t>
            </a:r>
            <a:r>
              <a:rPr lang="en-US" altLang="ko-KR" sz="667" b="1" dirty="0">
                <a:latin typeface="+mn-ea"/>
                <a:cs typeface="코트라 볼드체" panose="02020603020101020101" pitchFamily="18" charset="-127"/>
              </a:rPr>
              <a:t>“</a:t>
            </a:r>
            <a:r>
              <a:rPr lang="ko-KR" altLang="en-US" sz="667" b="1" dirty="0" err="1">
                <a:latin typeface="+mn-ea"/>
                <a:cs typeface="코트라 볼드체" panose="02020603020101020101" pitchFamily="18" charset="-127"/>
              </a:rPr>
              <a:t>차액＂의</a:t>
            </a:r>
            <a:r>
              <a:rPr lang="ko-KR" altLang="en-US" sz="667" b="1" dirty="0">
                <a:latin typeface="+mn-ea"/>
                <a:cs typeface="코트라 볼드체" panose="02020603020101020101" pitchFamily="18" charset="-127"/>
              </a:rPr>
              <a:t> 의미</a:t>
            </a:r>
            <a:endParaRPr lang="en-US" altLang="ko-KR" sz="667" b="1" dirty="0">
              <a:latin typeface="+mn-ea"/>
              <a:cs typeface="코트라 볼드체" panose="02020603020101020101" pitchFamily="18" charset="-127"/>
            </a:endParaRPr>
          </a:p>
          <a:p>
            <a:pPr fontAlgn="ctr"/>
            <a:r>
              <a:rPr lang="ko-KR" altLang="en-US" sz="667" dirty="0">
                <a:latin typeface="+mn-ea"/>
              </a:rPr>
              <a:t>무역관 공용계좌의 입출금내역</a:t>
            </a:r>
            <a:r>
              <a:rPr lang="en-US" altLang="ko-KR" sz="667" dirty="0">
                <a:latin typeface="+mn-ea"/>
              </a:rPr>
              <a:t>(</a:t>
            </a:r>
            <a:r>
              <a:rPr lang="ko-KR" altLang="en-US" sz="667" dirty="0">
                <a:latin typeface="+mn-ea"/>
              </a:rPr>
              <a:t>또는 법인카드사용내역</a:t>
            </a:r>
            <a:r>
              <a:rPr lang="en-US" altLang="ko-KR" sz="667" dirty="0">
                <a:latin typeface="+mn-ea"/>
              </a:rPr>
              <a:t>)</a:t>
            </a:r>
            <a:r>
              <a:rPr lang="ko-KR" altLang="en-US" sz="667" dirty="0">
                <a:latin typeface="+mn-ea"/>
              </a:rPr>
              <a:t>의 결과인 </a:t>
            </a:r>
            <a:r>
              <a:rPr lang="en-US" altLang="ko-KR" sz="667" dirty="0">
                <a:latin typeface="+mn-ea"/>
              </a:rPr>
              <a:t>‘</a:t>
            </a:r>
            <a:r>
              <a:rPr lang="ko-KR" altLang="en-US" sz="667" dirty="0">
                <a:latin typeface="+mn-ea"/>
              </a:rPr>
              <a:t>은행명세서</a:t>
            </a:r>
            <a:r>
              <a:rPr lang="en-US" altLang="ko-KR" sz="667" dirty="0">
                <a:latin typeface="+mn-ea"/>
              </a:rPr>
              <a:t>(</a:t>
            </a:r>
            <a:r>
              <a:rPr lang="ko-KR" altLang="en-US" sz="667" dirty="0">
                <a:latin typeface="+mn-ea"/>
              </a:rPr>
              <a:t>또는 카드명세서</a:t>
            </a:r>
            <a:r>
              <a:rPr lang="en-US" altLang="ko-KR" sz="667" dirty="0">
                <a:latin typeface="+mn-ea"/>
              </a:rPr>
              <a:t>)</a:t>
            </a:r>
            <a:r>
              <a:rPr lang="ko-KR" altLang="en-US" sz="667" dirty="0">
                <a:latin typeface="+mn-ea"/>
              </a:rPr>
              <a:t>상의 잔액</a:t>
            </a:r>
            <a:r>
              <a:rPr lang="en-US" altLang="ko-KR" sz="667" dirty="0">
                <a:latin typeface="+mn-ea"/>
              </a:rPr>
              <a:t>’</a:t>
            </a:r>
            <a:r>
              <a:rPr lang="ko-KR" altLang="en-US" sz="667" dirty="0">
                <a:latin typeface="+mn-ea"/>
              </a:rPr>
              <a:t>과</a:t>
            </a:r>
            <a:r>
              <a:rPr lang="en-US" altLang="ko-KR" sz="667" dirty="0">
                <a:latin typeface="+mn-ea"/>
              </a:rPr>
              <a:t>, </a:t>
            </a:r>
            <a:r>
              <a:rPr lang="ko-KR" altLang="en-US" sz="667" dirty="0">
                <a:latin typeface="+mn-ea"/>
              </a:rPr>
              <a:t>정산관련 </a:t>
            </a:r>
            <a:r>
              <a:rPr lang="en-US" altLang="ko-KR" sz="667" dirty="0">
                <a:latin typeface="+mn-ea"/>
              </a:rPr>
              <a:t>ERP</a:t>
            </a:r>
            <a:r>
              <a:rPr lang="ko-KR" altLang="en-US" sz="667" dirty="0" err="1">
                <a:latin typeface="+mn-ea"/>
              </a:rPr>
              <a:t>에</a:t>
            </a:r>
            <a:r>
              <a:rPr lang="ko-KR" altLang="en-US" sz="667" dirty="0">
                <a:latin typeface="+mn-ea"/>
              </a:rPr>
              <a:t> </a:t>
            </a:r>
            <a:r>
              <a:rPr lang="en-US" altLang="ko-KR" sz="667" dirty="0">
                <a:latin typeface="+mn-ea"/>
              </a:rPr>
              <a:t>&lt;</a:t>
            </a:r>
            <a:r>
              <a:rPr lang="ko-KR" altLang="en-US" sz="667" dirty="0">
                <a:latin typeface="+mn-ea"/>
              </a:rPr>
              <a:t>자금잔액명세서</a:t>
            </a:r>
            <a:r>
              <a:rPr lang="en-US" altLang="ko-KR" sz="667" dirty="0">
                <a:latin typeface="+mn-ea"/>
              </a:rPr>
              <a:t>&gt;</a:t>
            </a:r>
            <a:r>
              <a:rPr lang="ko-KR" altLang="en-US" sz="667" dirty="0">
                <a:latin typeface="+mn-ea"/>
              </a:rPr>
              <a:t>상의 </a:t>
            </a:r>
            <a:r>
              <a:rPr lang="en-US" altLang="ko-KR" sz="667" dirty="0">
                <a:latin typeface="+mn-ea"/>
              </a:rPr>
              <a:t>‘</a:t>
            </a:r>
            <a:r>
              <a:rPr lang="ko-KR" altLang="en-US" sz="667" dirty="0">
                <a:latin typeface="+mn-ea"/>
              </a:rPr>
              <a:t>경리장부</a:t>
            </a:r>
            <a:r>
              <a:rPr lang="en-US" altLang="ko-KR" sz="667" dirty="0">
                <a:latin typeface="+mn-ea"/>
              </a:rPr>
              <a:t> </a:t>
            </a:r>
            <a:r>
              <a:rPr lang="ko-KR" altLang="en-US" sz="667" dirty="0">
                <a:latin typeface="+mn-ea"/>
              </a:rPr>
              <a:t>잔액</a:t>
            </a:r>
            <a:r>
              <a:rPr lang="en-US" altLang="ko-KR" sz="667" dirty="0">
                <a:latin typeface="+mn-ea"/>
              </a:rPr>
              <a:t>’</a:t>
            </a:r>
            <a:r>
              <a:rPr lang="ko-KR" altLang="en-US" sz="667" dirty="0">
                <a:latin typeface="+mn-ea"/>
              </a:rPr>
              <a:t>은 서로 일치해야 하며</a:t>
            </a:r>
            <a:r>
              <a:rPr lang="en-US" altLang="ko-KR" sz="667" dirty="0">
                <a:latin typeface="+mn-ea"/>
              </a:rPr>
              <a:t>, </a:t>
            </a:r>
            <a:r>
              <a:rPr lang="ko-KR" altLang="en-US" sz="667" dirty="0">
                <a:latin typeface="+mn-ea"/>
              </a:rPr>
              <a:t>일치하지 않는 경우 그 차액을 설명해야 합니다</a:t>
            </a:r>
            <a:r>
              <a:rPr lang="en-US" altLang="ko-KR" sz="667" dirty="0">
                <a:latin typeface="+mn-ea"/>
              </a:rPr>
              <a:t>. (</a:t>
            </a:r>
            <a:r>
              <a:rPr lang="ko-KR" altLang="en-US" sz="667" dirty="0">
                <a:latin typeface="+mn-ea"/>
              </a:rPr>
              <a:t>공사의 정산 주기는 분기별로 하기때문에</a:t>
            </a:r>
            <a:r>
              <a:rPr lang="en-US" altLang="ko-KR" sz="667" dirty="0">
                <a:latin typeface="+mn-ea"/>
              </a:rPr>
              <a:t>, </a:t>
            </a:r>
            <a:r>
              <a:rPr lang="ko-KR" altLang="en-US" sz="667" dirty="0">
                <a:latin typeface="+mn-ea"/>
              </a:rPr>
              <a:t>잔액 일치 여부 확인 및 차액설명을 최소 분기별로는 반드시 해야함</a:t>
            </a:r>
            <a:r>
              <a:rPr lang="en-US" altLang="ko-KR" sz="667" dirty="0">
                <a:latin typeface="+mn-ea"/>
              </a:rPr>
              <a:t>)</a:t>
            </a:r>
            <a:endParaRPr lang="ko-KR" altLang="en-US" sz="667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A4503C-0E22-42B7-B5AE-21DFD6A985FB}"/>
              </a:ext>
            </a:extLst>
          </p:cNvPr>
          <p:cNvSpPr/>
          <p:nvPr/>
        </p:nvSpPr>
        <p:spPr>
          <a:xfrm>
            <a:off x="179549" y="4443143"/>
            <a:ext cx="6865550" cy="217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en-US" altLang="ko-KR" sz="813" dirty="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6B29D9-9FBF-4959-B67A-00D25A832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065172"/>
              </p:ext>
            </p:extLst>
          </p:nvPr>
        </p:nvGraphicFramePr>
        <p:xfrm>
          <a:off x="276141" y="5993314"/>
          <a:ext cx="4439651" cy="2430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128">
                  <a:extLst>
                    <a:ext uri="{9D8B030D-6E8A-4147-A177-3AD203B41FA5}">
                      <a16:colId xmlns:a16="http://schemas.microsoft.com/office/drawing/2014/main" val="2091106742"/>
                    </a:ext>
                  </a:extLst>
                </a:gridCol>
                <a:gridCol w="707313">
                  <a:extLst>
                    <a:ext uri="{9D8B030D-6E8A-4147-A177-3AD203B41FA5}">
                      <a16:colId xmlns:a16="http://schemas.microsoft.com/office/drawing/2014/main" val="4291442521"/>
                    </a:ext>
                  </a:extLst>
                </a:gridCol>
                <a:gridCol w="3231210">
                  <a:extLst>
                    <a:ext uri="{9D8B030D-6E8A-4147-A177-3AD203B41FA5}">
                      <a16:colId xmlns:a16="http://schemas.microsoft.com/office/drawing/2014/main" val="2684226837"/>
                    </a:ext>
                  </a:extLst>
                </a:gridCol>
              </a:tblGrid>
              <a:tr h="226525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연번</a:t>
                      </a: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700" b="0" i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송금통화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kern="1200" baseline="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무역관</a:t>
                      </a:r>
                      <a:endParaRPr lang="en-US" altLang="ko-KR" sz="700" b="0" i="0" kern="1200" baseline="0" dirty="0">
                        <a:solidFill>
                          <a:schemeClr val="lt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878197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1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AUD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시드니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멜버른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537600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2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CAD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토론토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밴쿠버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778354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3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CHF 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취리히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305110"/>
                  </a:ext>
                </a:extLst>
              </a:tr>
              <a:tr h="287932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4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CNY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중국지역  </a:t>
                      </a:r>
                      <a:r>
                        <a:rPr lang="ko-KR" altLang="en-US" sz="700" b="0" i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해외조직망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 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홍콩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타이베이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 제외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)</a:t>
                      </a: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649503"/>
                  </a:ext>
                </a:extLst>
              </a:tr>
              <a:tr h="611855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5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EUR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마드리드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뮌헨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밀라노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바르샤바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부다페스트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부쿠레슈티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브뤼셀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빈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소피아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아테네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암스테르담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자그레브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파리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프랑크푸르트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프라하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함부르크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헬싱키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베오그라드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브라티슬라바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53840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6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GBP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런던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241196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7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JPY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도쿄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오사카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나고야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후쿠오카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456009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8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SGD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싱가포르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068091"/>
                  </a:ext>
                </a:extLst>
              </a:tr>
              <a:tr h="186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9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USD</a:t>
                      </a:r>
                      <a:endParaRPr lang="ko-KR" altLang="en-US" sz="700" b="0" i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기타 해외 조직망</a:t>
                      </a:r>
                      <a:endParaRPr lang="en-US" altLang="ko-KR" sz="700" b="0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51148" marR="51148" marT="25575" marB="25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642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92C487-150F-6B0F-823F-3B63BB31EFFE}"/>
              </a:ext>
            </a:extLst>
          </p:cNvPr>
          <p:cNvSpPr txBox="1"/>
          <p:nvPr/>
        </p:nvSpPr>
        <p:spPr>
          <a:xfrm>
            <a:off x="247547" y="5825111"/>
            <a:ext cx="1647737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567" indent="-126567">
              <a:buFont typeface="Arial" panose="020B0604020202020204" pitchFamily="34" charset="0"/>
              <a:buChar char="•"/>
            </a:pPr>
            <a:r>
              <a:rPr kumimoji="1" lang="ko-KR" altLang="en-US" sz="667" dirty="0" err="1"/>
              <a:t>무역관별</a:t>
            </a:r>
            <a:r>
              <a:rPr kumimoji="1" lang="ko-KR" altLang="en-US" sz="667" dirty="0"/>
              <a:t> 송금통화 안내</a:t>
            </a:r>
            <a:endParaRPr kumimoji="1" lang="ko-Kore-KR" altLang="en-US" sz="667" dirty="0"/>
          </a:p>
        </p:txBody>
      </p:sp>
    </p:spTree>
    <p:extLst>
      <p:ext uri="{BB962C8B-B14F-4D97-AF65-F5344CB8AC3E}">
        <p14:creationId xmlns:p14="http://schemas.microsoft.com/office/powerpoint/2010/main" val="219321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76D0A6-1E63-44C9-9F42-2BCC4EDCA600}"/>
              </a:ext>
            </a:extLst>
          </p:cNvPr>
          <p:cNvSpPr/>
          <p:nvPr/>
        </p:nvSpPr>
        <p:spPr>
          <a:xfrm>
            <a:off x="247562" y="3167475"/>
            <a:ext cx="861075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80" b="1" dirty="0">
                <a:latin typeface="+mn-ea"/>
                <a:cs typeface="코트라 볼드체" panose="02020603020101020101" pitchFamily="18" charset="-127"/>
              </a:rPr>
              <a:t>4. </a:t>
            </a:r>
            <a:r>
              <a:rPr lang="ko-KR" altLang="en-US" sz="1180" b="1" dirty="0">
                <a:latin typeface="+mn-ea"/>
                <a:cs typeface="코트라 볼드체" panose="02020603020101020101" pitchFamily="18" charset="-127"/>
              </a:rPr>
              <a:t>자금집행 입력 내용 조회 및 수정</a:t>
            </a:r>
            <a:endParaRPr lang="en-US" altLang="ko-KR" sz="1180" b="1" dirty="0">
              <a:latin typeface="+mn-ea"/>
              <a:cs typeface="코트라 볼드체" panose="02020603020101020101" pitchFamily="18" charset="-127"/>
            </a:endParaRPr>
          </a:p>
          <a:p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b="1" dirty="0">
                <a:latin typeface="+mn-ea"/>
                <a:cs typeface="코트라 고딕체" panose="02020603020101020101" pitchFamily="18" charset="-127"/>
              </a:rPr>
              <a:t>4.1. </a:t>
            </a:r>
            <a:r>
              <a:rPr lang="ko-KR" altLang="en-US" sz="1180" b="1" dirty="0">
                <a:latin typeface="+mn-ea"/>
                <a:cs typeface="코트라 고딕체" panose="02020603020101020101" pitchFamily="18" charset="-127"/>
              </a:rPr>
              <a:t>자금집행 입력 내용 수정 방법</a:t>
            </a:r>
            <a:endParaRPr lang="en-US" altLang="ko-KR" sz="118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4.1.1 ERP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메뉴 경로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K-ERP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전도관리→전도금집행관리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직접입력프로세스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)→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집행내역 수정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삭제 메뉴</a:t>
            </a:r>
            <a:endParaRPr lang="en-US" altLang="ko-KR" sz="118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 4.1.2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메뉴 설명 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기존에 입력했던 집행내역을 수정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삭제 </a:t>
            </a:r>
            <a:r>
              <a:rPr lang="ko-KR" altLang="en-US" sz="1180" dirty="0" err="1">
                <a:latin typeface="+mn-ea"/>
                <a:cs typeface="코트라 고딕체" panose="02020603020101020101" pitchFamily="18" charset="-127"/>
              </a:rPr>
              <a:t>할수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 있음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 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단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분기 장부마감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본사확정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180" dirty="0">
                <a:latin typeface="+mn-ea"/>
                <a:cs typeface="코트라 고딕체" panose="02020603020101020101" pitchFamily="18" charset="-127"/>
              </a:rPr>
              <a:t>이전에만 가능</a:t>
            </a:r>
            <a:r>
              <a:rPr lang="en-US" altLang="ko-KR" sz="1180" dirty="0">
                <a:latin typeface="+mn-ea"/>
                <a:cs typeface="코트라 고딕체" panose="02020603020101020101" pitchFamily="18" charset="-127"/>
              </a:rPr>
              <a:t>)</a:t>
            </a:r>
            <a:endParaRPr lang="ko-KR" altLang="en-US" sz="118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386530" y="4443144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집행내역 수정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삭제 조회방법 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26" y="4679697"/>
            <a:ext cx="7361294" cy="28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0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0715" y="3167473"/>
            <a:ext cx="7122471" cy="637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 4.1.3. 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수정 방법</a:t>
            </a:r>
            <a:endParaRPr lang="en-US" altLang="ko-KR" sz="1180" b="1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>
                <a:latin typeface="+mn-ea"/>
              </a:rPr>
              <a:t>    내역을 수정하려면 해당내역을 선택한후 위에 </a:t>
            </a:r>
            <a:r>
              <a:rPr lang="en-US" altLang="ko-KR" sz="1180">
                <a:latin typeface="+mn-ea"/>
              </a:rPr>
              <a:t>'</a:t>
            </a:r>
            <a:r>
              <a:rPr lang="ko-KR" altLang="en-US" sz="1180">
                <a:latin typeface="+mn-ea"/>
              </a:rPr>
              <a:t>집행내역수정</a:t>
            </a:r>
            <a:r>
              <a:rPr lang="en-US" altLang="ko-KR" sz="1180">
                <a:latin typeface="+mn-ea"/>
              </a:rPr>
              <a:t>'</a:t>
            </a:r>
            <a:r>
              <a:rPr lang="ko-KR" altLang="en-US" sz="1180">
                <a:latin typeface="+mn-ea"/>
              </a:rPr>
              <a:t>을 클릭해서 수정하면 되고</a:t>
            </a:r>
            <a:r>
              <a:rPr lang="en-US" altLang="ko-KR" sz="1180">
                <a:latin typeface="+mn-ea"/>
              </a:rPr>
              <a:t>, </a:t>
            </a:r>
            <a:r>
              <a:rPr lang="ko-KR" altLang="en-US" sz="1180">
                <a:latin typeface="+mn-ea"/>
              </a:rPr>
              <a:t>삭제하려면 </a:t>
            </a:r>
            <a:endParaRPr lang="en-US" altLang="ko-KR" sz="1180">
              <a:latin typeface="+mn-ea"/>
            </a:endParaRPr>
          </a:p>
          <a:p>
            <a:r>
              <a:rPr lang="en-US" altLang="ko-KR" sz="1180">
                <a:latin typeface="+mn-ea"/>
              </a:rPr>
              <a:t>   </a:t>
            </a:r>
            <a:r>
              <a:rPr lang="ko-KR" altLang="en-US" sz="1180">
                <a:latin typeface="+mn-ea"/>
              </a:rPr>
              <a:t>해당내역을 선택한후 위에 </a:t>
            </a:r>
            <a:r>
              <a:rPr lang="en-US" altLang="ko-KR" sz="1180">
                <a:latin typeface="+mn-ea"/>
              </a:rPr>
              <a:t>'</a:t>
            </a:r>
            <a:r>
              <a:rPr lang="ko-KR" altLang="en-US" sz="1180">
                <a:latin typeface="+mn-ea"/>
              </a:rPr>
              <a:t>집행내역삭제</a:t>
            </a:r>
            <a:r>
              <a:rPr lang="en-US" altLang="ko-KR" sz="1180">
                <a:latin typeface="+mn-ea"/>
              </a:rPr>
              <a:t>'</a:t>
            </a:r>
            <a:r>
              <a:rPr lang="ko-KR" altLang="en-US" sz="1180">
                <a:latin typeface="+mn-ea"/>
              </a:rPr>
              <a:t>를 클릭해서 삭제하면 됩니다</a:t>
            </a:r>
            <a:r>
              <a:rPr lang="en-US" altLang="ko-KR" sz="1180">
                <a:latin typeface="+mn-ea"/>
              </a:rPr>
              <a:t>.</a:t>
            </a:r>
            <a:endParaRPr lang="ko-KR" altLang="en-US" sz="118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15" y="4549444"/>
            <a:ext cx="8108867" cy="30094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07018" y="4230533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자금집행내역 수정방법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7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093197-6D34-4747-8F0C-B7BE0E3566F4}"/>
              </a:ext>
            </a:extLst>
          </p:cNvPr>
          <p:cNvSpPr/>
          <p:nvPr/>
        </p:nvSpPr>
        <p:spPr>
          <a:xfrm>
            <a:off x="247558" y="3273779"/>
            <a:ext cx="7326406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29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 </a:t>
            </a:r>
            <a:r>
              <a:rPr lang="ko-KR" altLang="en-US" sz="1329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정산마감</a:t>
            </a:r>
            <a:r>
              <a:rPr lang="en-US" altLang="ko-KR" sz="1329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</a:p>
          <a:p>
            <a:r>
              <a:rPr lang="en-US" altLang="ko-KR" sz="1329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5.1. </a:t>
            </a:r>
            <a:r>
              <a:rPr lang="ko-KR" altLang="en-US" sz="1329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정산마감 순서</a:t>
            </a:r>
            <a:endParaRPr lang="en-US" altLang="ko-KR" sz="1329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정산마감은 분기별로 </a:t>
            </a:r>
            <a:r>
              <a:rPr lang="ko-KR" altLang="en-US" sz="1329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해야하며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, &lt;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평균환율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&gt;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에서 평균환율 업데이트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현지화 사용 무역관에 한함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) → &lt;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자금잔액명세서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확정 → 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전도자금출납명세서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확정 순서로 진행해야 합니다</a:t>
            </a:r>
            <a:r>
              <a:rPr lang="en-US" altLang="ko-KR" sz="1329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32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28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C9131C-50C4-436C-8CFC-B9A2D63C11EE}"/>
              </a:ext>
            </a:extLst>
          </p:cNvPr>
          <p:cNvSpPr txBox="1"/>
          <p:nvPr/>
        </p:nvSpPr>
        <p:spPr>
          <a:xfrm>
            <a:off x="141248" y="3114323"/>
            <a:ext cx="8557600" cy="358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5.2. </a:t>
            </a:r>
            <a:r>
              <a:rPr lang="ko-KR" altLang="en-US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정산마감 관련 용어 설명</a:t>
            </a:r>
            <a:endParaRPr lang="en-US" altLang="ko-KR" sz="1033" b="1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endParaRPr lang="en-US" altLang="ko-KR" sz="1033" b="1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5.2.1. </a:t>
            </a:r>
            <a:r>
              <a:rPr lang="ko-KR" altLang="en-US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입금환율 </a:t>
            </a:r>
            <a:endParaRPr lang="en-US" altLang="ko-KR" sz="1033" b="1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5.2.1.1.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본사에서 송금한 송금통화 자금이 무역관 현지화 계좌로 자동전환 입금될 때 적용되는 입금환율</a:t>
            </a:r>
            <a:endParaRPr lang="en-US" altLang="ko-KR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5.2.1.2.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본사에서 송금한 송금통화 자금이 송금통화 계좌에 입금된 후 별도 환전할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때 적용되는 환전환율</a:t>
            </a:r>
            <a:endParaRPr lang="en-US" altLang="ko-KR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endParaRPr lang="en-US" altLang="ko-KR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5.2.2. </a:t>
            </a:r>
            <a:r>
              <a:rPr lang="ko-KR" altLang="en-US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→ 현지화 지역만 해당</a:t>
            </a:r>
            <a:r>
              <a:rPr lang="ko-KR" altLang="en-US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endParaRPr lang="en-US" altLang="ko-KR" sz="1033" b="1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5.2.2.1.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분기 중 송금통화를 현지화로 환전한 모든 자금의 평균환율로서 </a:t>
            </a:r>
            <a:r>
              <a:rPr lang="ko-KR" altLang="en-US" sz="1033" u="sng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현지화 집행자금의 송금통화 환산을 위해 적용하는 환율</a:t>
            </a:r>
            <a:endParaRPr lang="en-US" altLang="ko-KR" sz="1033" u="sng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* ERP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시스템에서 </a:t>
            </a:r>
            <a:r>
              <a:rPr lang="ko-KR" altLang="en-US" sz="1033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자동계산되나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분기 마감 전 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‘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조회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’-&gt;’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계산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’-&gt;‘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저장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’-&gt;’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적용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순서대로 클릭 필요 </a:t>
            </a:r>
            <a:endParaRPr lang="en-US" altLang="ko-KR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5.2.2.2.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현지화금액합계 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/ 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송금통화금액합계 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단</a:t>
            </a:r>
            <a:r>
              <a:rPr lang="en-US" altLang="ko-KR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033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송금통화확정값으로</a:t>
            </a:r>
            <a:r>
              <a:rPr lang="ko-KR" altLang="en-US" sz="1033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입력한 건은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제외됨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5.2.3. </a:t>
            </a:r>
            <a:r>
              <a:rPr lang="ko-KR" altLang="en-US" sz="1033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송금통화 확정값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→ 현지화 지역만 해당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5.2.3.1.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현지화로 집행한 금액을 분기 마감 전에 미리 송금통화로 확정한 금액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5.2.3.2.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규정 또는 지침상 송금통화 정액으로 산출단가가 이미 확정되어 있는 건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급식보조비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출장비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해외근무수당 등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을 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   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현지화로 지급하는 경우 직전 입금환율 적용하여 송금통화 확정값 입력해야 함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5.2.3.3.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사업 종료로 더 이상 집행이 필요 없어 정산 금액을 미리 확정하고자 하는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경우에는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현 평균환율을 적용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입금환율이 아닌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하여 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    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송금통화 확정값을 일괄 입력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할수 있음 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5.2.3.3.1.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다만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송금통화 확정값을 입력할때 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직전 입금환율을 미적용</a:t>
            </a:r>
            <a:r>
              <a:rPr lang="en-US" altLang="ko-KR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(=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대신 평균환율 적용</a:t>
            </a:r>
            <a:r>
              <a:rPr lang="en-US" altLang="ko-KR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을 과도하게 하면</a:t>
            </a:r>
            <a:r>
              <a:rPr lang="en-US" altLang="ko-KR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환율 차이가 커질뿐만 </a:t>
            </a:r>
            <a:endParaRPr lang="en-US" altLang="ko-KR" sz="1033" u="sng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 i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    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아니라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환율 오류 발생을 야기하니 반드시 </a:t>
            </a:r>
            <a:r>
              <a:rPr lang="ko-KR" altLang="en-US" sz="1033" b="1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필요할 때만 사용 </a:t>
            </a:r>
            <a:r>
              <a:rPr lang="en-US" altLang="ko-KR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(ex. </a:t>
            </a:r>
            <a:r>
              <a:rPr lang="ko-KR" altLang="en-US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사절단 등 별도 정산 사업의 분기전 금액 확정 필요 등</a:t>
            </a:r>
            <a:r>
              <a:rPr lang="en-US" altLang="ko-KR" sz="1033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endParaRPr lang="ko-KR" altLang="en-US" sz="1033" u="sng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endParaRPr lang="ko-KR" altLang="en-US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endParaRPr lang="ko-KR" altLang="en-US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5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3514" y="3220625"/>
            <a:ext cx="7810657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5.3. &lt;</a:t>
            </a:r>
            <a:r>
              <a:rPr lang="ko-KR" altLang="en-US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</a:t>
            </a:r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</a:t>
            </a:r>
            <a:r>
              <a:rPr lang="ko-KR" altLang="en-US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메뉴에서 업데이트</a:t>
            </a:r>
            <a:endParaRPr lang="en-US" altLang="ko-KR" sz="1329" b="1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5.3.1. </a:t>
            </a:r>
            <a:r>
              <a:rPr lang="ko-KR" altLang="en-US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경로 </a:t>
            </a:r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전도관리 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– 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전도금마감 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- 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평균환율계산</a:t>
            </a:r>
            <a:r>
              <a:rPr lang="ko-KR" altLang="en-US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endParaRPr lang="en-US" altLang="ko-KR" sz="1329" b="1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5.3.2. </a:t>
            </a:r>
            <a:r>
              <a:rPr lang="ko-KR" altLang="en-US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업데이트 방법 </a:t>
            </a:r>
            <a:r>
              <a:rPr lang="en-US" altLang="ko-KR" sz="1329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‘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조회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’-&gt;’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 계산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’-&gt;‘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저장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’-&gt;’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 적용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’ 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순서대로 클릭 필요</a:t>
            </a:r>
            <a:endParaRPr lang="en-US" altLang="ko-KR" sz="1329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* 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장부에 집행내역 입력</a:t>
            </a:r>
            <a:r>
              <a:rPr lang="en-US" altLang="ko-KR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/</a:t>
            </a:r>
            <a:r>
              <a:rPr lang="ko-KR" altLang="en-US" sz="1329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수정을 하나로도 한 경우 위 절차대로 반드시 업데이트 필요</a:t>
            </a:r>
            <a:endParaRPr lang="en-US" altLang="ko-KR" sz="1329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66" y="5027818"/>
            <a:ext cx="7573343" cy="18933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22174" y="4655754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평균환율 업데이트 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59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DB5FDF-1CE7-4B80-BCEF-08FDCA3DA329}"/>
              </a:ext>
            </a:extLst>
          </p:cNvPr>
          <p:cNvSpPr/>
          <p:nvPr/>
        </p:nvSpPr>
        <p:spPr>
          <a:xfrm>
            <a:off x="353854" y="3220624"/>
            <a:ext cx="737955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5.4. &lt;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메뉴 확정</a:t>
            </a:r>
            <a:endParaRPr lang="en-US" altLang="ko-KR" sz="118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5.4.1. &lt;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를 확정하려면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K-ERP </a:t>
            </a:r>
            <a:r>
              <a:rPr lang="ko-KR" altLang="en-US" sz="11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전도관리→전도금마감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→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&lt;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 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메뉴에서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</a:p>
          <a:p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ko-KR" altLang="en-US" sz="11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저장→확정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버튼을 순서대로 클릭해야 확정됩니다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5.4.2. 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물론 차액이 </a:t>
            </a:r>
            <a:r>
              <a:rPr lang="ko-KR" altLang="en-US" sz="11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있는경우라면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확정전에 각 예금장부와 신용카드장부의 차액에 대한 설명을 기재해야 확정이 됩니다</a:t>
            </a:r>
            <a:r>
              <a:rPr lang="en-US" altLang="ko-KR" sz="118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6" y="4708900"/>
            <a:ext cx="6033227" cy="29520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513322" y="4481722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자금잔액명세서 확정방법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15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865" y="3220625"/>
            <a:ext cx="7335087" cy="1046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5.5. &lt;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전도자금출납명세서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메뉴 확정</a:t>
            </a:r>
            <a:endParaRPr lang="en-US" altLang="ko-KR" sz="1033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5.5.1. &lt;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를 확정하려면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K-ERP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전도관리→전도금마감→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&lt;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전도차금출납명세서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&gt;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메뉴에서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</a:p>
          <a:p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담당자확정→관장확정 버튼을 순서대로 클릭해야 확정이 마무리 됩니다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5.5.2.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담당자확정은 무역관 회계담당자만 가능하고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관장확정은 무역관 회계책임자만 가능합니다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5.5.3.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담당자확정된 것을 취소하는 것은 무역관 회계담당자만 가능하고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관장확정된 것을 취소하는 것은 본사 재무팀의 지역별 담당자만 가능합니다</a:t>
            </a:r>
            <a:r>
              <a:rPr lang="en-US" altLang="ko-KR" sz="1033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  <a:endParaRPr lang="en-US" altLang="ko-KR" sz="1033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b="13355"/>
          <a:stretch/>
        </p:blipFill>
        <p:spPr>
          <a:xfrm>
            <a:off x="345474" y="4898495"/>
            <a:ext cx="7986118" cy="262750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07018" y="4549451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전도자금출납명세서 확정방법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97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7019" y="3380084"/>
            <a:ext cx="6909863" cy="81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80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6. </a:t>
            </a:r>
            <a:r>
              <a:rPr lang="ko-KR" altLang="en-US" sz="1180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 작성</a:t>
            </a:r>
            <a:endParaRPr lang="en-US" altLang="ko-KR" sz="1180" b="1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80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6.1. </a:t>
            </a:r>
            <a:r>
              <a:rPr lang="ko-KR" altLang="en-US" sz="1180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 작성</a:t>
            </a:r>
            <a:r>
              <a:rPr lang="en-US" altLang="ko-KR" sz="1180" b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</a:p>
          <a:p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6.1.1 ERP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경로</a:t>
            </a:r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: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전도관리 </a:t>
            </a:r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–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전도금마감 </a:t>
            </a:r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-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</a:t>
            </a:r>
            <a:endParaRPr lang="en-US" altLang="ko-KR" sz="118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6.1.2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메뉴 설명 </a:t>
            </a:r>
            <a:r>
              <a:rPr lang="en-US" altLang="ko-KR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회계장부상 자금잔액 과 은행 잔고 차액을 설명하는 표 </a:t>
            </a:r>
            <a:endParaRPr lang="ko-KR" altLang="en-US" sz="118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0" y="4815201"/>
            <a:ext cx="7051750" cy="28756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07018" y="4549451"/>
            <a:ext cx="2883545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자금잔액명세서 작성 화면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57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b="73007"/>
          <a:stretch/>
        </p:blipFill>
        <p:spPr>
          <a:xfrm>
            <a:off x="460166" y="5665649"/>
            <a:ext cx="6426228" cy="1966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BF8C4B-97AD-473B-BB68-7B0D90511F9D}"/>
              </a:ext>
            </a:extLst>
          </p:cNvPr>
          <p:cNvSpPr txBox="1"/>
          <p:nvPr/>
        </p:nvSpPr>
        <p:spPr>
          <a:xfrm>
            <a:off x="353864" y="3220631"/>
            <a:ext cx="7654000" cy="168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6.1.3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컬럼별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상세설명</a:t>
            </a:r>
            <a:endParaRPr lang="en-US" altLang="ko-KR" sz="1033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6.1.3.1 &lt;</a:t>
            </a:r>
            <a:r>
              <a:rPr lang="ko-KR" altLang="en-US" sz="1033" dirty="0">
                <a:latin typeface="+mn-ea"/>
              </a:rPr>
              <a:t>가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회계장부와 전도자금출납명세서</a:t>
            </a:r>
            <a:r>
              <a:rPr lang="en-US" altLang="ko-KR" sz="1033" dirty="0">
                <a:latin typeface="+mn-ea"/>
              </a:rPr>
              <a:t> </a:t>
            </a:r>
            <a:r>
              <a:rPr lang="ko-KR" altLang="en-US" sz="1033" dirty="0">
                <a:latin typeface="+mn-ea"/>
              </a:rPr>
              <a:t>잔액 비교표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환율 차이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’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컬럼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: &lt;</a:t>
            </a:r>
            <a:r>
              <a:rPr lang="ko-KR" altLang="en-US" sz="1033" dirty="0">
                <a:latin typeface="+mn-ea"/>
              </a:rPr>
              <a:t>가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회계장부와 전도자금출납명세서</a:t>
            </a:r>
            <a:r>
              <a:rPr lang="en-US" altLang="ko-KR" sz="1033" dirty="0">
                <a:latin typeface="+mn-ea"/>
              </a:rPr>
              <a:t> </a:t>
            </a:r>
            <a:r>
              <a:rPr lang="ko-KR" altLang="en-US" sz="1033" dirty="0">
                <a:latin typeface="+mn-ea"/>
              </a:rPr>
              <a:t>잔액 비교표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맨 아래에 보면 ＇</a:t>
            </a:r>
            <a:r>
              <a:rPr lang="ko-KR" altLang="en-US" sz="1033" dirty="0" err="1">
                <a:latin typeface="+mn-ea"/>
              </a:rPr>
              <a:t>환율차이＇가</a:t>
            </a:r>
            <a:r>
              <a:rPr lang="ko-KR" altLang="en-US" sz="1033" dirty="0">
                <a:latin typeface="+mn-ea"/>
              </a:rPr>
              <a:t> 표시 되는데 이 환율차이가 </a:t>
            </a:r>
            <a:r>
              <a:rPr lang="en-US" altLang="ko-KR" sz="1033" dirty="0">
                <a:latin typeface="+mn-ea"/>
              </a:rPr>
              <a:t>±0.05 </a:t>
            </a:r>
            <a:r>
              <a:rPr lang="ko-KR" altLang="en-US" sz="1033" dirty="0">
                <a:latin typeface="+mn-ea"/>
              </a:rPr>
              <a:t>초과를 한다면 어떤 오류사항이 있다는 의미입니다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r>
              <a:rPr lang="ko-KR" altLang="en-US" sz="1033" dirty="0">
                <a:latin typeface="+mn-ea"/>
              </a:rPr>
              <a:t>이를 해결하기 위해서는 아래 순서로 하나씩 확인하여 환율차이가 오차범위내로 바뀌는지 확인해야 합니다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r>
              <a:rPr lang="en-US" altLang="ko-KR" sz="1033" dirty="0">
                <a:latin typeface="+mn-ea"/>
              </a:rPr>
              <a:t>① </a:t>
            </a:r>
            <a:r>
              <a:rPr lang="ko-KR" altLang="en-US" sz="1033" dirty="0">
                <a:latin typeface="+mn-ea"/>
              </a:rPr>
              <a:t>평균환율 저장 여부 확인 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집행내역을 추가</a:t>
            </a:r>
            <a:r>
              <a:rPr lang="en-US" altLang="ko-KR" sz="1033" dirty="0">
                <a:latin typeface="+mn-ea"/>
              </a:rPr>
              <a:t>/</a:t>
            </a:r>
            <a:r>
              <a:rPr lang="ko-KR" altLang="en-US" sz="1033" dirty="0">
                <a:latin typeface="+mn-ea"/>
              </a:rPr>
              <a:t>수정 한이후에 평균환율 업데이트를 반드시 해주어야 함</a:t>
            </a:r>
            <a:r>
              <a:rPr lang="en-US" altLang="ko-KR" sz="1033" dirty="0">
                <a:latin typeface="+mn-ea"/>
              </a:rPr>
              <a:t>)</a:t>
            </a:r>
          </a:p>
          <a:p>
            <a:r>
              <a:rPr lang="en-US" altLang="ko-KR" sz="1033" dirty="0">
                <a:latin typeface="+mn-ea"/>
              </a:rPr>
              <a:t>② </a:t>
            </a:r>
            <a:r>
              <a:rPr lang="ko-KR" altLang="en-US" sz="1033" dirty="0">
                <a:latin typeface="+mn-ea"/>
              </a:rPr>
              <a:t>송금통화 </a:t>
            </a:r>
            <a:r>
              <a:rPr lang="ko-KR" altLang="en-US" sz="1033" dirty="0" err="1">
                <a:latin typeface="+mn-ea"/>
              </a:rPr>
              <a:t>확정값</a:t>
            </a:r>
            <a:r>
              <a:rPr lang="ko-KR" altLang="en-US" sz="1033" dirty="0">
                <a:latin typeface="+mn-ea"/>
              </a:rPr>
              <a:t> 상 직전 입금환율 입력여부 확인 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송금통화 </a:t>
            </a:r>
            <a:r>
              <a:rPr lang="ko-KR" altLang="en-US" sz="1033" dirty="0" err="1">
                <a:latin typeface="+mn-ea"/>
              </a:rPr>
              <a:t>확정값을</a:t>
            </a:r>
            <a:r>
              <a:rPr lang="ko-KR" altLang="en-US" sz="1033" dirty="0">
                <a:latin typeface="+mn-ea"/>
              </a:rPr>
              <a:t> </a:t>
            </a:r>
            <a:r>
              <a:rPr lang="ko-KR" altLang="en-US" sz="1033" dirty="0" err="1">
                <a:latin typeface="+mn-ea"/>
              </a:rPr>
              <a:t>입력할때는</a:t>
            </a:r>
            <a:r>
              <a:rPr lang="ko-KR" altLang="en-US" sz="1033" dirty="0">
                <a:latin typeface="+mn-ea"/>
              </a:rPr>
              <a:t> 입력 당시 직전의 입금환율로 계산된 송금통화 </a:t>
            </a:r>
            <a:r>
              <a:rPr lang="ko-KR" altLang="en-US" sz="1033" dirty="0" err="1">
                <a:latin typeface="+mn-ea"/>
              </a:rPr>
              <a:t>확정값을</a:t>
            </a:r>
            <a:r>
              <a:rPr lang="ko-KR" altLang="en-US" sz="1033" dirty="0">
                <a:latin typeface="+mn-ea"/>
              </a:rPr>
              <a:t> 입력해야 함</a:t>
            </a:r>
            <a:r>
              <a:rPr lang="en-US" altLang="ko-KR" sz="1033" dirty="0">
                <a:latin typeface="+mn-ea"/>
              </a:rPr>
              <a:t>)</a:t>
            </a:r>
          </a:p>
          <a:p>
            <a:r>
              <a:rPr lang="en-US" altLang="ko-KR" sz="1033" dirty="0">
                <a:latin typeface="+mn-ea"/>
              </a:rPr>
              <a:t>③ '</a:t>
            </a:r>
            <a:r>
              <a:rPr lang="ko-KR" altLang="en-US" sz="1033" dirty="0">
                <a:latin typeface="+mn-ea"/>
              </a:rPr>
              <a:t>거래유형</a:t>
            </a:r>
            <a:r>
              <a:rPr lang="en-US" altLang="ko-KR" sz="1033" dirty="0">
                <a:latin typeface="+mn-ea"/>
              </a:rPr>
              <a:t>' </a:t>
            </a:r>
            <a:r>
              <a:rPr lang="ko-KR" altLang="en-US" sz="1033" dirty="0">
                <a:latin typeface="+mn-ea"/>
              </a:rPr>
              <a:t>컬럼에 </a:t>
            </a:r>
            <a:r>
              <a:rPr lang="en-US" altLang="ko-KR" sz="1033" dirty="0">
                <a:latin typeface="+mn-ea"/>
              </a:rPr>
              <a:t>'</a:t>
            </a:r>
            <a:r>
              <a:rPr lang="ko-KR" altLang="en-US" sz="1033" dirty="0">
                <a:latin typeface="+mn-ea"/>
              </a:rPr>
              <a:t>대체</a:t>
            </a:r>
            <a:r>
              <a:rPr lang="en-US" altLang="ko-KR" sz="1033" dirty="0">
                <a:latin typeface="+mn-ea"/>
              </a:rPr>
              <a:t>' </a:t>
            </a:r>
            <a:r>
              <a:rPr lang="ko-KR" altLang="en-US" sz="1033" dirty="0">
                <a:latin typeface="+mn-ea"/>
              </a:rPr>
              <a:t>를 필터 걸어 </a:t>
            </a:r>
            <a:r>
              <a:rPr lang="ko-KR" altLang="en-US" sz="1033" dirty="0" err="1">
                <a:latin typeface="+mn-ea"/>
              </a:rPr>
              <a:t>입력값</a:t>
            </a:r>
            <a:r>
              <a:rPr lang="ko-KR" altLang="en-US" sz="1033" dirty="0">
                <a:latin typeface="+mn-ea"/>
              </a:rPr>
              <a:t> 재확인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전표금액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송금통화</a:t>
            </a:r>
            <a:r>
              <a:rPr lang="en-US" altLang="ko-KR" sz="1033" dirty="0">
                <a:latin typeface="+mn-ea"/>
              </a:rPr>
              <a:t>) </a:t>
            </a:r>
            <a:r>
              <a:rPr lang="ko-KR" altLang="en-US" sz="1033" dirty="0">
                <a:latin typeface="+mn-ea"/>
              </a:rPr>
              <a:t>컬럼에 금액이 잘 들어갔는지 확인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단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신용카드 대금 납부를 위한 대체에는 전표금액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송금통화</a:t>
            </a:r>
            <a:r>
              <a:rPr lang="en-US" altLang="ko-KR" sz="1033" dirty="0">
                <a:latin typeface="+mn-ea"/>
              </a:rPr>
              <a:t>) </a:t>
            </a:r>
            <a:r>
              <a:rPr lang="ko-KR" altLang="en-US" sz="1033" dirty="0">
                <a:latin typeface="+mn-ea"/>
              </a:rPr>
              <a:t>값이 </a:t>
            </a:r>
            <a:r>
              <a:rPr lang="en-US" altLang="ko-KR" sz="1033" dirty="0">
                <a:latin typeface="+mn-ea"/>
              </a:rPr>
              <a:t>0</a:t>
            </a:r>
            <a:r>
              <a:rPr lang="ko-KR" altLang="en-US" sz="1033" dirty="0">
                <a:latin typeface="+mn-ea"/>
              </a:rPr>
              <a:t>원이 정상</a:t>
            </a:r>
            <a:r>
              <a:rPr lang="en-US" altLang="ko-KR" sz="1033" dirty="0">
                <a:latin typeface="+mn-ea"/>
              </a:rPr>
              <a:t>)</a:t>
            </a:r>
            <a:r>
              <a:rPr lang="ko-KR" altLang="en-US" sz="1033" dirty="0">
                <a:latin typeface="+mn-ea"/>
              </a:rPr>
              <a:t> 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07009" y="5346742"/>
            <a:ext cx="5172880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자금잔액명세서의 가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회계장부와 전도자금출납명세서 잔액 비교표 화면</a:t>
            </a:r>
          </a:p>
        </p:txBody>
      </p:sp>
    </p:spTree>
    <p:extLst>
      <p:ext uri="{BB962C8B-B14F-4D97-AF65-F5344CB8AC3E}">
        <p14:creationId xmlns:p14="http://schemas.microsoft.com/office/powerpoint/2010/main" val="82269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13587-E745-45B1-A420-5D0DA5F63AAA}"/>
              </a:ext>
            </a:extLst>
          </p:cNvPr>
          <p:cNvSpPr txBox="1"/>
          <p:nvPr/>
        </p:nvSpPr>
        <p:spPr>
          <a:xfrm>
            <a:off x="247554" y="3220628"/>
            <a:ext cx="8132376" cy="358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6.1.3.2. &lt;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</a:t>
            </a:r>
            <a:r>
              <a:rPr lang="en-US" altLang="ko-KR" sz="1033" dirty="0">
                <a:latin typeface="+mn-ea"/>
              </a:rPr>
              <a:t>‘</a:t>
            </a:r>
            <a:r>
              <a:rPr lang="ko-KR" altLang="en-US" sz="1033" dirty="0" err="1">
                <a:latin typeface="+mn-ea"/>
              </a:rPr>
              <a:t>은행잔고증명서</a:t>
            </a:r>
            <a:r>
              <a:rPr lang="en-US" altLang="ko-KR" sz="1033" dirty="0">
                <a:latin typeface="+mn-ea"/>
              </a:rPr>
              <a:t>’</a:t>
            </a:r>
            <a:r>
              <a:rPr lang="ko-KR" altLang="en-US" sz="1033" dirty="0">
                <a:latin typeface="+mn-ea"/>
              </a:rPr>
              <a:t> 컬럼 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en-US" altLang="ko-KR" sz="1033" dirty="0">
                <a:latin typeface="+mn-ea"/>
              </a:rPr>
              <a:t>  6.1.3.2.1. </a:t>
            </a:r>
            <a:r>
              <a:rPr lang="ko-KR" altLang="en-US" sz="1033" dirty="0">
                <a:latin typeface="+mn-ea"/>
              </a:rPr>
              <a:t>은행에서 확인한 분기말 잔액을 직접 입력함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 6.1.3.2.2.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송금통화예금계좌의 잔액을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은행잔고증명서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송금통화금액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컬럼에 직접 기재하고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</a:t>
            </a:r>
          </a:p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              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현지화예금계좌의 잔액을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은행잔고증명서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현지화금액＇ 컬럼에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직접기재한다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  6.1.3.2.3.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신용카드가 있는 무역관은 분기말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신용카드명세서상의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잔액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(=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분기말까지의 미결제금액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을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은행잔고증명서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신용카드금액＇ 컬럼에 직접 기재한다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단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명세서상에 분기말 미결제금액이 따로 표시가 되지 않는 무역관의 경우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0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을 입력한다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pPr fontAlgn="ctr"/>
            <a:endParaRPr lang="en-US" altLang="ko-KR" sz="1033" dirty="0">
              <a:latin typeface="+mn-ea"/>
              <a:cs typeface="코트라 고딕체" panose="02020603020101020101" pitchFamily="18" charset="-127"/>
            </a:endParaRPr>
          </a:p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6.1.3.3. &lt;</a:t>
            </a:r>
            <a:r>
              <a:rPr lang="ko-KR" altLang="en-US" sz="1033" dirty="0">
                <a:latin typeface="+mn-ea"/>
              </a:rPr>
              <a:t>가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회계장부와 전도자금출납명세서</a:t>
            </a:r>
            <a:r>
              <a:rPr lang="en-US" altLang="ko-KR" sz="1033" dirty="0">
                <a:latin typeface="+mn-ea"/>
              </a:rPr>
              <a:t> </a:t>
            </a:r>
            <a:r>
              <a:rPr lang="ko-KR" altLang="en-US" sz="1033" dirty="0">
                <a:latin typeface="+mn-ea"/>
              </a:rPr>
              <a:t>잔액 비교표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각 장부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송금통화예금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현지화예금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신용카드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송금통화 현금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현지화현금</a:t>
            </a:r>
            <a:r>
              <a:rPr lang="en-US" altLang="ko-KR" sz="1033" dirty="0">
                <a:latin typeface="+mn-ea"/>
              </a:rPr>
              <a:t>) </a:t>
            </a:r>
            <a:r>
              <a:rPr lang="ko-KR" altLang="en-US" sz="1033" dirty="0">
                <a:latin typeface="+mn-ea"/>
              </a:rPr>
              <a:t> 컬럼과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 err="1">
                <a:latin typeface="+mn-ea"/>
              </a:rPr>
              <a:t>은행잔고대사표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</a:t>
            </a:r>
            <a:r>
              <a:rPr lang="en-US" altLang="ko-KR" sz="1033" dirty="0">
                <a:latin typeface="+mn-ea"/>
              </a:rPr>
              <a:t>‘</a:t>
            </a:r>
            <a:r>
              <a:rPr lang="ko-KR" altLang="en-US" sz="1033" dirty="0">
                <a:latin typeface="+mn-ea"/>
              </a:rPr>
              <a:t>경리장부잔액</a:t>
            </a:r>
            <a:r>
              <a:rPr lang="en-US" altLang="ko-KR" sz="1033" dirty="0">
                <a:latin typeface="+mn-ea"/>
              </a:rPr>
              <a:t>’ </a:t>
            </a:r>
            <a:r>
              <a:rPr lang="ko-KR" altLang="en-US" sz="1033" dirty="0">
                <a:latin typeface="+mn-ea"/>
              </a:rPr>
              <a:t>컬럼</a:t>
            </a:r>
            <a:r>
              <a:rPr lang="en-US" altLang="ko-KR" sz="1033" dirty="0">
                <a:latin typeface="+mn-ea"/>
              </a:rPr>
              <a:t> : </a:t>
            </a:r>
            <a:r>
              <a:rPr lang="ko-KR" altLang="en-US" sz="1033" dirty="0">
                <a:latin typeface="+mn-ea"/>
              </a:rPr>
              <a:t>이 두개 금액은 항상 같으며 직접 기재하는 것이 아니고 </a:t>
            </a:r>
            <a:r>
              <a:rPr lang="en-US" altLang="ko-KR" sz="1033" dirty="0">
                <a:latin typeface="+mn-ea"/>
              </a:rPr>
              <a:t>ERP&lt;</a:t>
            </a:r>
            <a:r>
              <a:rPr lang="ko-KR" altLang="en-US" sz="1033" dirty="0">
                <a:latin typeface="+mn-ea"/>
              </a:rPr>
              <a:t>경리장부조회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에서의</a:t>
            </a:r>
            <a:r>
              <a:rPr lang="en-US" altLang="ko-KR" sz="1033" dirty="0">
                <a:latin typeface="+mn-ea"/>
              </a:rPr>
              <a:t> </a:t>
            </a:r>
            <a:r>
              <a:rPr lang="ko-KR" altLang="en-US" sz="1033" dirty="0">
                <a:latin typeface="+mn-ea"/>
              </a:rPr>
              <a:t>각 장부 잔액이 자동으로 표시됩니다</a:t>
            </a:r>
            <a:r>
              <a:rPr lang="en-US" altLang="ko-KR" sz="1033" dirty="0">
                <a:latin typeface="+mn-ea"/>
              </a:rPr>
              <a:t>.(</a:t>
            </a:r>
            <a:r>
              <a:rPr lang="ko-KR" altLang="en-US" sz="1033" dirty="0">
                <a:latin typeface="+mn-ea"/>
              </a:rPr>
              <a:t>신용카드의 경우 결제가 되지 않은 경우 </a:t>
            </a:r>
            <a:r>
              <a:rPr lang="en-US" altLang="ko-KR" sz="1033" dirty="0">
                <a:latin typeface="+mn-ea"/>
              </a:rPr>
              <a:t>(-)</a:t>
            </a:r>
            <a:r>
              <a:rPr lang="ko-KR" altLang="en-US" sz="1033" dirty="0">
                <a:latin typeface="+mn-ea"/>
              </a:rPr>
              <a:t>잔액이 정상</a:t>
            </a:r>
            <a:r>
              <a:rPr lang="en-US" altLang="ko-KR" sz="1033" dirty="0">
                <a:latin typeface="+mn-ea"/>
              </a:rPr>
              <a:t>)</a:t>
            </a:r>
          </a:p>
          <a:p>
            <a:pPr fontAlgn="ctr"/>
            <a:r>
              <a:rPr lang="ko-KR" altLang="en-US" sz="1033" dirty="0">
                <a:latin typeface="+mn-ea"/>
              </a:rPr>
              <a:t>다만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이 컬럼에 자동으로 기재된 금액이 </a:t>
            </a:r>
            <a:r>
              <a:rPr lang="en-US" altLang="ko-KR" sz="1033" dirty="0">
                <a:latin typeface="+mn-ea"/>
              </a:rPr>
              <a:t>ERP &lt;</a:t>
            </a:r>
            <a:r>
              <a:rPr lang="ko-KR" altLang="en-US" sz="1033" dirty="0">
                <a:latin typeface="+mn-ea"/>
              </a:rPr>
              <a:t>경리장부조회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에서의 각 장부 잔액과 다른 금액으로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ko-KR" altLang="en-US" sz="1033" dirty="0">
                <a:latin typeface="+mn-ea"/>
              </a:rPr>
              <a:t>표시되는 경우도 있음</a:t>
            </a:r>
            <a:endParaRPr lang="en-US" altLang="ko-KR" sz="1033" dirty="0">
              <a:latin typeface="+mn-ea"/>
            </a:endParaRPr>
          </a:p>
          <a:p>
            <a:pPr fontAlgn="ctr"/>
            <a:endParaRPr lang="en-US" altLang="ko-KR" sz="1033" dirty="0">
              <a:latin typeface="+mn-ea"/>
            </a:endParaRPr>
          </a:p>
          <a:p>
            <a:pPr fontAlgn="ctr"/>
            <a:r>
              <a:rPr lang="en-US" altLang="ko-KR" sz="1033" dirty="0">
                <a:latin typeface="+mn-ea"/>
              </a:rPr>
              <a:t>   6.1.3.3.1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1033" dirty="0">
                <a:latin typeface="+mn-ea"/>
              </a:rPr>
              <a:t>가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회계장부와 전도자금출납명세서</a:t>
            </a:r>
            <a:r>
              <a:rPr lang="en-US" altLang="ko-KR" sz="1033" dirty="0">
                <a:latin typeface="+mn-ea"/>
              </a:rPr>
              <a:t> </a:t>
            </a:r>
            <a:r>
              <a:rPr lang="ko-KR" altLang="en-US" sz="1033" dirty="0">
                <a:latin typeface="+mn-ea"/>
              </a:rPr>
              <a:t>잔액 비교표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각 장부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송금통화예금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현지화예금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신용카드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송금통화 현금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현지화현금</a:t>
            </a:r>
            <a:r>
              <a:rPr lang="en-US" altLang="ko-KR" sz="1033" dirty="0">
                <a:latin typeface="+mn-ea"/>
              </a:rPr>
              <a:t>) </a:t>
            </a:r>
            <a:r>
              <a:rPr lang="ko-KR" altLang="en-US" sz="1033" dirty="0">
                <a:latin typeface="+mn-ea"/>
              </a:rPr>
              <a:t> 컬럼과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 err="1">
                <a:latin typeface="+mn-ea"/>
              </a:rPr>
              <a:t>은행잔고대사표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 </a:t>
            </a:r>
            <a:r>
              <a:rPr lang="en-US" altLang="ko-KR" sz="1033" dirty="0">
                <a:latin typeface="+mn-ea"/>
              </a:rPr>
              <a:t>‘</a:t>
            </a:r>
            <a:r>
              <a:rPr lang="ko-KR" altLang="en-US" sz="1033" dirty="0">
                <a:latin typeface="+mn-ea"/>
              </a:rPr>
              <a:t>경리장부잔액</a:t>
            </a:r>
            <a:r>
              <a:rPr lang="en-US" altLang="ko-KR" sz="1033" dirty="0">
                <a:latin typeface="+mn-ea"/>
              </a:rPr>
              <a:t>’ </a:t>
            </a:r>
            <a:r>
              <a:rPr lang="ko-KR" altLang="en-US" sz="1033" dirty="0">
                <a:latin typeface="+mn-ea"/>
              </a:rPr>
              <a:t>컬럼에 자동으로 표시되는 금액이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 </a:t>
            </a:r>
            <a:r>
              <a:rPr lang="en-US" altLang="ko-KR" sz="1033" dirty="0">
                <a:latin typeface="+mn-ea"/>
              </a:rPr>
              <a:t>ERP&lt;</a:t>
            </a:r>
            <a:r>
              <a:rPr lang="ko-KR" altLang="en-US" sz="1033" dirty="0">
                <a:latin typeface="+mn-ea"/>
              </a:rPr>
              <a:t>경리장부조회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메뉴에서의 각 </a:t>
            </a:r>
            <a:r>
              <a:rPr lang="ko-KR" altLang="en-US" sz="1033" dirty="0" err="1">
                <a:latin typeface="+mn-ea"/>
              </a:rPr>
              <a:t>장부별</a:t>
            </a:r>
            <a:r>
              <a:rPr lang="ko-KR" altLang="en-US" sz="1033" dirty="0">
                <a:latin typeface="+mn-ea"/>
              </a:rPr>
              <a:t> 잔액과 다른 경우에 대한 설명 </a:t>
            </a:r>
            <a:r>
              <a:rPr lang="en-US" altLang="ko-KR" sz="1033" dirty="0">
                <a:latin typeface="+mn-ea"/>
              </a:rPr>
              <a:t>: </a:t>
            </a:r>
          </a:p>
          <a:p>
            <a:pPr fontAlgn="ctr"/>
            <a:r>
              <a:rPr lang="ko-KR" altLang="en-US" sz="1033" dirty="0">
                <a:latin typeface="+mn-ea"/>
              </a:rPr>
              <a:t>위 두가지 금액은 서로 </a:t>
            </a:r>
            <a:r>
              <a:rPr lang="ko-KR" altLang="en-US" sz="1033" dirty="0" err="1">
                <a:latin typeface="+mn-ea"/>
              </a:rPr>
              <a:t>일치해야하는게</a:t>
            </a:r>
            <a:r>
              <a:rPr lang="ko-KR" altLang="en-US" sz="1033" dirty="0">
                <a:latin typeface="+mn-ea"/>
              </a:rPr>
              <a:t> 원칙이나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서로 차이가 나는 경우도 </a:t>
            </a:r>
            <a:r>
              <a:rPr lang="ko-KR" altLang="en-US" sz="1033" dirty="0" err="1">
                <a:latin typeface="+mn-ea"/>
              </a:rPr>
              <a:t>있을수</a:t>
            </a:r>
            <a:r>
              <a:rPr lang="ko-KR" altLang="en-US" sz="1033" dirty="0">
                <a:latin typeface="+mn-ea"/>
              </a:rPr>
              <a:t> 있습니다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대표적인 원인이 </a:t>
            </a:r>
            <a:r>
              <a:rPr lang="ko-KR" altLang="en-US" sz="1033" dirty="0" err="1">
                <a:latin typeface="+mn-ea"/>
              </a:rPr>
              <a:t>이체비목입니다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pPr fontAlgn="ctr"/>
            <a:r>
              <a:rPr lang="en-US" altLang="ko-KR" sz="1033" dirty="0">
                <a:latin typeface="+mn-ea"/>
              </a:rPr>
              <a:t>ERP&lt;</a:t>
            </a:r>
            <a:r>
              <a:rPr lang="ko-KR" altLang="en-US" sz="1033" dirty="0">
                <a:latin typeface="+mn-ea"/>
              </a:rPr>
              <a:t>경리장부조회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 조회되는 각 장부 잔액은 </a:t>
            </a:r>
            <a:r>
              <a:rPr lang="ko-KR" altLang="en-US" sz="1033" dirty="0" err="1">
                <a:latin typeface="+mn-ea"/>
              </a:rPr>
              <a:t>이체비목으로</a:t>
            </a:r>
            <a:r>
              <a:rPr lang="ko-KR" altLang="en-US" sz="1033" dirty="0">
                <a:latin typeface="+mn-ea"/>
              </a:rPr>
              <a:t> 입력한 것도 반영된 채 표시되는게 정상이지만</a:t>
            </a:r>
            <a:r>
              <a:rPr lang="en-US" altLang="ko-KR" sz="1033" dirty="0">
                <a:latin typeface="+mn-ea"/>
              </a:rPr>
              <a:t>, </a:t>
            </a:r>
          </a:p>
          <a:p>
            <a:pPr fontAlgn="ctr"/>
            <a:r>
              <a:rPr lang="en-US" altLang="ko-KR" sz="1033" dirty="0">
                <a:latin typeface="+mn-ea"/>
              </a:rPr>
              <a:t>ERP&lt;</a:t>
            </a:r>
            <a:r>
              <a:rPr lang="ko-KR" altLang="en-US" sz="1033" dirty="0">
                <a:latin typeface="+mn-ea"/>
              </a:rPr>
              <a:t>자금잔액명세서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.'</a:t>
            </a:r>
            <a:r>
              <a:rPr lang="ko-KR" altLang="en-US" sz="1033" dirty="0" err="1">
                <a:latin typeface="+mn-ea"/>
              </a:rPr>
              <a:t>은행잔고대사표</a:t>
            </a:r>
            <a:r>
              <a:rPr lang="en-US" altLang="ko-KR" sz="1033" dirty="0">
                <a:latin typeface="+mn-ea"/>
              </a:rPr>
              <a:t>-</a:t>
            </a:r>
            <a:r>
              <a:rPr lang="ko-KR" altLang="en-US" sz="1033" dirty="0">
                <a:latin typeface="+mn-ea"/>
              </a:rPr>
              <a:t>경리장부잔액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컬럼 에서 조회되는 경리장부 잔액은 </a:t>
            </a:r>
            <a:r>
              <a:rPr lang="ko-KR" altLang="en-US" sz="1033" dirty="0" err="1">
                <a:latin typeface="+mn-ea"/>
              </a:rPr>
              <a:t>이체비목으로</a:t>
            </a:r>
            <a:r>
              <a:rPr lang="ko-KR" altLang="en-US" sz="1033" dirty="0">
                <a:latin typeface="+mn-ea"/>
              </a:rPr>
              <a:t> 입력한 것은 </a:t>
            </a:r>
            <a:r>
              <a:rPr lang="ko-KR" altLang="en-US" sz="1033" dirty="0" err="1">
                <a:latin typeface="+mn-ea"/>
              </a:rPr>
              <a:t>제외된채</a:t>
            </a:r>
            <a:r>
              <a:rPr lang="ko-KR" altLang="en-US" sz="1033" dirty="0">
                <a:latin typeface="+mn-ea"/>
              </a:rPr>
              <a:t> 표시되는게 정상입니다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pPr fontAlgn="ctr"/>
            <a:r>
              <a:rPr lang="ko-KR" altLang="en-US" sz="1033" dirty="0">
                <a:latin typeface="+mn-ea"/>
              </a:rPr>
              <a:t>따라서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만약 분기마감일 기준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해소되지 않은 </a:t>
            </a:r>
            <a:r>
              <a:rPr lang="ko-KR" altLang="en-US" sz="1033" dirty="0" err="1">
                <a:latin typeface="+mn-ea"/>
              </a:rPr>
              <a:t>이체비목이</a:t>
            </a:r>
            <a:r>
              <a:rPr lang="ko-KR" altLang="en-US" sz="1033" dirty="0">
                <a:latin typeface="+mn-ea"/>
              </a:rPr>
              <a:t> </a:t>
            </a:r>
            <a:r>
              <a:rPr lang="ko-KR" altLang="en-US" sz="1033" dirty="0" err="1">
                <a:latin typeface="+mn-ea"/>
              </a:rPr>
              <a:t>남아있다면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그 차액이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자금잔액명세서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 err="1">
                <a:latin typeface="+mn-ea"/>
              </a:rPr>
              <a:t>은행잔고대사표</a:t>
            </a:r>
            <a:r>
              <a:rPr lang="en-US" altLang="ko-KR" sz="1033" dirty="0">
                <a:latin typeface="+mn-ea"/>
              </a:rPr>
              <a:t>-</a:t>
            </a:r>
            <a:r>
              <a:rPr lang="ko-KR" altLang="en-US" sz="1033" dirty="0">
                <a:latin typeface="+mn-ea"/>
              </a:rPr>
              <a:t>차액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으로 나오게 되고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이 차액을 아래 차액설명에 설명을 </a:t>
            </a:r>
            <a:r>
              <a:rPr lang="ko-KR" altLang="en-US" sz="1033">
                <a:latin typeface="+mn-ea"/>
              </a:rPr>
              <a:t>해야 합니다</a:t>
            </a:r>
            <a:r>
              <a:rPr lang="en-US" altLang="ko-KR" sz="1033">
                <a:latin typeface="+mn-ea"/>
              </a:rPr>
              <a:t>.</a:t>
            </a:r>
            <a:endParaRPr lang="en-US" altLang="ko-KR" sz="1033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797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1D960-01FA-09FC-F152-80F2B20BC5D8}"/>
              </a:ext>
            </a:extLst>
          </p:cNvPr>
          <p:cNvSpPr txBox="1"/>
          <p:nvPr/>
        </p:nvSpPr>
        <p:spPr>
          <a:xfrm>
            <a:off x="300707" y="4773278"/>
            <a:ext cx="3636485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567" indent="-126567">
              <a:buFont typeface="Arial" panose="020B0604020202020204" pitchFamily="34" charset="0"/>
              <a:buChar char="•"/>
            </a:pP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잔액증명 예시 </a:t>
            </a:r>
            <a:r>
              <a:rPr lang="en-US" altLang="ko-KR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은행거래명세서</a:t>
            </a:r>
            <a:r>
              <a:rPr lang="en-US" altLang="ko-KR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en-US" altLang="ko-KR" sz="887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Bank Statement)</a:t>
            </a:r>
            <a:endParaRPr lang="ko-KR" altLang="en-US" sz="88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644DF8-E697-2516-79C3-0EEB1A47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05" y="5015687"/>
            <a:ext cx="4813595" cy="25454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52749A-3B72-F7B3-296A-BC873CDDBFEB}"/>
              </a:ext>
            </a:extLst>
          </p:cNvPr>
          <p:cNvSpPr/>
          <p:nvPr/>
        </p:nvSpPr>
        <p:spPr>
          <a:xfrm>
            <a:off x="300715" y="3167477"/>
            <a:ext cx="7122471" cy="15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80" b="1" dirty="0">
                <a:latin typeface="+mn-ea"/>
                <a:cs typeface="코트라 볼드체" panose="02020603020101020101" pitchFamily="18" charset="-127"/>
              </a:rPr>
              <a:t>1.1.4.1. </a:t>
            </a:r>
            <a:r>
              <a:rPr lang="ko-KR" altLang="en-US" sz="1180" b="1" dirty="0" err="1">
                <a:latin typeface="+mn-ea"/>
                <a:cs typeface="코트라 볼드체" panose="02020603020101020101" pitchFamily="18" charset="-127"/>
              </a:rPr>
              <a:t>은행명세서상의</a:t>
            </a:r>
            <a:r>
              <a:rPr lang="ko-KR" altLang="en-US" sz="1180" b="1" dirty="0">
                <a:latin typeface="+mn-ea"/>
                <a:cs typeface="코트라 볼드체" panose="02020603020101020101" pitchFamily="18" charset="-127"/>
              </a:rPr>
              <a:t> 잔액</a:t>
            </a:r>
          </a:p>
          <a:p>
            <a:pPr fontAlgn="ctr"/>
            <a:r>
              <a:rPr lang="ko-KR" altLang="en-US" sz="1180" dirty="0">
                <a:latin typeface="+mn-ea"/>
              </a:rPr>
              <a:t>국가마다 은행마다 명세서양식은 천차만별 입니다</a:t>
            </a:r>
            <a:r>
              <a:rPr lang="en-US" altLang="ko-KR" sz="1180" dirty="0">
                <a:latin typeface="+mn-ea"/>
              </a:rPr>
              <a:t>. </a:t>
            </a:r>
            <a:r>
              <a:rPr lang="ko-KR" altLang="en-US" sz="1180" dirty="0">
                <a:latin typeface="+mn-ea"/>
              </a:rPr>
              <a:t>보통 거래내역별 잔액이 찍히고</a:t>
            </a:r>
            <a:r>
              <a:rPr lang="en-US" altLang="ko-KR" sz="1180" dirty="0">
                <a:latin typeface="+mn-ea"/>
              </a:rPr>
              <a:t>, </a:t>
            </a:r>
            <a:r>
              <a:rPr lang="ko-KR" altLang="en-US" sz="1180" dirty="0">
                <a:latin typeface="+mn-ea"/>
              </a:rPr>
              <a:t>분기로 조회하면 분기말의 최종 잔액도 표시됩니다</a:t>
            </a:r>
            <a:r>
              <a:rPr lang="en-US" altLang="ko-KR" sz="1180" dirty="0">
                <a:latin typeface="+mn-ea"/>
              </a:rPr>
              <a:t>.</a:t>
            </a:r>
          </a:p>
          <a:p>
            <a:pPr fontAlgn="ctr"/>
            <a:endParaRPr lang="en-US" altLang="ko-KR" sz="1180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ko-KR" altLang="en-US" sz="1180" dirty="0">
                <a:latin typeface="+mn-ea"/>
              </a:rPr>
              <a:t>이 </a:t>
            </a:r>
            <a:r>
              <a:rPr lang="ko-KR" altLang="en-US" sz="1180" dirty="0" err="1">
                <a:latin typeface="+mn-ea"/>
              </a:rPr>
              <a:t>은행명세서상의</a:t>
            </a:r>
            <a:r>
              <a:rPr lang="ko-KR" altLang="en-US" sz="1180" dirty="0">
                <a:latin typeface="+mn-ea"/>
              </a:rPr>
              <a:t> 잔액을 </a:t>
            </a:r>
            <a:r>
              <a:rPr lang="en-US" altLang="ko-KR" sz="1180" dirty="0">
                <a:latin typeface="+mn-ea"/>
              </a:rPr>
              <a:t>ERP&lt;</a:t>
            </a:r>
            <a:r>
              <a:rPr lang="ko-KR" altLang="en-US" sz="1180" dirty="0">
                <a:latin typeface="+mn-ea"/>
              </a:rPr>
              <a:t>자금잔액명세서</a:t>
            </a:r>
            <a:r>
              <a:rPr lang="en-US" altLang="ko-KR" sz="1180" dirty="0">
                <a:latin typeface="+mn-ea"/>
              </a:rPr>
              <a:t>&gt; </a:t>
            </a:r>
            <a:r>
              <a:rPr lang="ko-KR" altLang="en-US" sz="1180" dirty="0">
                <a:latin typeface="+mn-ea"/>
              </a:rPr>
              <a:t>메뉴에 </a:t>
            </a:r>
            <a:endParaRPr lang="en-US" altLang="ko-KR" sz="1180" dirty="0">
              <a:latin typeface="+mn-ea"/>
            </a:endParaRPr>
          </a:p>
          <a:p>
            <a:pPr fontAlgn="ctr"/>
            <a:r>
              <a:rPr lang="en-US" altLang="ko-KR" sz="1180" dirty="0">
                <a:latin typeface="+mn-ea"/>
              </a:rPr>
              <a:t>&lt;</a:t>
            </a:r>
            <a:r>
              <a:rPr lang="ko-KR" altLang="en-US" sz="1180" dirty="0">
                <a:latin typeface="+mn-ea"/>
              </a:rPr>
              <a:t>나</a:t>
            </a:r>
            <a:r>
              <a:rPr lang="en-US" altLang="ko-KR" sz="1180" dirty="0">
                <a:latin typeface="+mn-ea"/>
              </a:rPr>
              <a:t>. </a:t>
            </a:r>
            <a:r>
              <a:rPr lang="ko-KR" altLang="en-US" sz="1180" dirty="0" err="1">
                <a:latin typeface="+mn-ea"/>
              </a:rPr>
              <a:t>은행잔고대사표</a:t>
            </a:r>
            <a:r>
              <a:rPr lang="en-US" altLang="ko-KR" sz="1180" dirty="0">
                <a:latin typeface="+mn-ea"/>
              </a:rPr>
              <a:t>-</a:t>
            </a:r>
            <a:r>
              <a:rPr lang="ko-KR" altLang="en-US" sz="1180" dirty="0" err="1">
                <a:latin typeface="+mn-ea"/>
              </a:rPr>
              <a:t>은행잔고증명서</a:t>
            </a:r>
            <a:r>
              <a:rPr lang="en-US" altLang="ko-KR" sz="1180" dirty="0">
                <a:latin typeface="+mn-ea"/>
              </a:rPr>
              <a:t>-</a:t>
            </a:r>
            <a:r>
              <a:rPr lang="ko-KR" altLang="en-US" sz="1180" dirty="0">
                <a:latin typeface="+mn-ea"/>
              </a:rPr>
              <a:t>현지화금액</a:t>
            </a:r>
            <a:r>
              <a:rPr lang="en-US" altLang="ko-KR" sz="1180" dirty="0">
                <a:latin typeface="+mn-ea"/>
              </a:rPr>
              <a:t>/</a:t>
            </a:r>
            <a:r>
              <a:rPr lang="ko-KR" altLang="en-US" sz="1180" dirty="0">
                <a:latin typeface="+mn-ea"/>
              </a:rPr>
              <a:t>송금통화금액</a:t>
            </a:r>
            <a:r>
              <a:rPr lang="en-US" altLang="ko-KR" sz="1180" dirty="0">
                <a:latin typeface="+mn-ea"/>
              </a:rPr>
              <a:t>&gt; </a:t>
            </a:r>
            <a:r>
              <a:rPr lang="ko-KR" altLang="en-US" sz="1180" dirty="0">
                <a:latin typeface="+mn-ea"/>
              </a:rPr>
              <a:t>컬럼에 직접 입력을 </a:t>
            </a:r>
            <a:r>
              <a:rPr lang="ko-KR" altLang="en-US" sz="1180" dirty="0" err="1">
                <a:latin typeface="+mn-ea"/>
              </a:rPr>
              <a:t>해야합니다</a:t>
            </a:r>
            <a:r>
              <a:rPr lang="en-US" altLang="ko-KR" sz="1180" dirty="0">
                <a:latin typeface="+mn-ea"/>
              </a:rPr>
              <a:t>. </a:t>
            </a:r>
            <a:r>
              <a:rPr lang="en-US" altLang="ko-KR" sz="118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80" dirty="0">
                <a:solidFill>
                  <a:srgbClr val="000000"/>
                </a:solidFill>
                <a:latin typeface="+mn-ea"/>
              </a:rPr>
              <a:t>공사는 분기별 정산이므로 분기말의 최종잔액을 입력</a:t>
            </a:r>
            <a:r>
              <a:rPr lang="en-US" altLang="ko-KR" sz="118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fontAlgn="ctr"/>
            <a:endParaRPr lang="en-US" altLang="ko-KR" sz="118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21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21805F-2A2B-4BF2-8DFA-5D77A721A6A2}"/>
              </a:ext>
            </a:extLst>
          </p:cNvPr>
          <p:cNvSpPr/>
          <p:nvPr/>
        </p:nvSpPr>
        <p:spPr>
          <a:xfrm>
            <a:off x="407007" y="3326934"/>
            <a:ext cx="6698464" cy="136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6.1.3.4 &lt;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은행잔고증명서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&gt;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금액과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경리장부잔액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&gt;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금액이 서로 차이가 나는 경우에는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 &lt;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차액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&gt;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컬럼에 금액이 나오게 됩니다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  <a:endParaRPr lang="en-US" altLang="ko-KR" sz="1033" dirty="0">
              <a:latin typeface="+mn-ea"/>
            </a:endParaRPr>
          </a:p>
          <a:p>
            <a:pPr fontAlgn="ctr"/>
            <a:endParaRPr lang="en-US" altLang="ko-KR" sz="1033" dirty="0">
              <a:latin typeface="+mn-ea"/>
            </a:endParaRPr>
          </a:p>
          <a:p>
            <a:pPr fontAlgn="ctr"/>
            <a:r>
              <a:rPr lang="en-US" altLang="ko-KR" sz="1033" dirty="0">
                <a:latin typeface="+mn-ea"/>
              </a:rPr>
              <a:t> 6.1.3.4.1 </a:t>
            </a:r>
            <a:r>
              <a:rPr lang="ko-KR" altLang="en-US" sz="1033" dirty="0">
                <a:latin typeface="+mn-ea"/>
              </a:rPr>
              <a:t>대표적인 예가 미제수표로 인한 차이 입니다</a:t>
            </a:r>
            <a:r>
              <a:rPr lang="en-US" altLang="ko-KR" sz="1033" dirty="0">
                <a:latin typeface="+mn-ea"/>
              </a:rPr>
              <a:t>. </a:t>
            </a:r>
          </a:p>
          <a:p>
            <a:pPr fontAlgn="ctr"/>
            <a:r>
              <a:rPr lang="ko-KR" altLang="en-US" sz="1033" dirty="0">
                <a:latin typeface="+mn-ea"/>
              </a:rPr>
              <a:t>수표를 발행하는 시점에 장부에는 출금으로 </a:t>
            </a:r>
            <a:r>
              <a:rPr lang="ko-KR" altLang="en-US" sz="1033" dirty="0" err="1">
                <a:latin typeface="+mn-ea"/>
              </a:rPr>
              <a:t>기재했을테니</a:t>
            </a:r>
            <a:r>
              <a:rPr lang="ko-KR" altLang="en-US" sz="1033" dirty="0">
                <a:latin typeface="+mn-ea"/>
              </a:rPr>
              <a:t> 장부 잔액은 그 금액만큼 </a:t>
            </a:r>
            <a:r>
              <a:rPr lang="ko-KR" altLang="en-US" sz="1033" dirty="0" err="1">
                <a:latin typeface="+mn-ea"/>
              </a:rPr>
              <a:t>줄어있을</a:t>
            </a:r>
            <a:r>
              <a:rPr lang="ko-KR" altLang="en-US" sz="1033" dirty="0">
                <a:latin typeface="+mn-ea"/>
              </a:rPr>
              <a:t> 것이고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계좌에서는 아직 출금이 되지 않았으니 계좌 잔액은 장부 잔액보다 그 금액만큼 더 </a:t>
            </a:r>
            <a:r>
              <a:rPr lang="ko-KR" altLang="en-US" sz="1033" dirty="0" err="1">
                <a:latin typeface="+mn-ea"/>
              </a:rPr>
              <a:t>커져있을겁니다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pPr fontAlgn="ctr"/>
            <a:r>
              <a:rPr lang="ko-KR" altLang="en-US" sz="1033" dirty="0">
                <a:latin typeface="+mn-ea"/>
              </a:rPr>
              <a:t>따라서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 err="1">
                <a:latin typeface="+mn-ea"/>
              </a:rPr>
              <a:t>은행잔고대사표</a:t>
            </a:r>
            <a:r>
              <a:rPr lang="en-US" altLang="ko-KR" sz="1033" dirty="0">
                <a:latin typeface="+mn-ea"/>
              </a:rPr>
              <a:t>-</a:t>
            </a:r>
            <a:r>
              <a:rPr lang="ko-KR" altLang="en-US" sz="1033" dirty="0">
                <a:latin typeface="+mn-ea"/>
              </a:rPr>
              <a:t>차액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 컬럼에 그 </a:t>
            </a:r>
            <a:r>
              <a:rPr lang="ko-KR" altLang="en-US" sz="1033" dirty="0" err="1">
                <a:latin typeface="+mn-ea"/>
              </a:rPr>
              <a:t>금액만큼이</a:t>
            </a:r>
            <a:r>
              <a:rPr lang="ko-KR" altLang="en-US" sz="1033" dirty="0">
                <a:latin typeface="+mn-ea"/>
              </a:rPr>
              <a:t> 표시되게 됩니다</a:t>
            </a:r>
            <a:r>
              <a:rPr lang="en-US" altLang="ko-KR" sz="1033" dirty="0">
                <a:latin typeface="+mn-ea"/>
              </a:rPr>
              <a:t>.</a:t>
            </a:r>
          </a:p>
          <a:p>
            <a:pPr fontAlgn="ctr"/>
            <a:r>
              <a:rPr lang="ko-KR" altLang="en-US" sz="1033" dirty="0">
                <a:latin typeface="+mn-ea"/>
              </a:rPr>
              <a:t>이를 라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차액설명에서 </a:t>
            </a:r>
            <a:r>
              <a:rPr lang="ko-KR" altLang="en-US" sz="1033" dirty="0" err="1">
                <a:latin typeface="+mn-ea"/>
              </a:rPr>
              <a:t>건별로</a:t>
            </a:r>
            <a:r>
              <a:rPr lang="ko-KR" altLang="en-US" sz="1033" dirty="0">
                <a:latin typeface="+mn-ea"/>
              </a:rPr>
              <a:t> 설명을 하여 라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차액설명</a:t>
            </a:r>
            <a:r>
              <a:rPr lang="en-US" altLang="ko-KR" sz="1033" dirty="0">
                <a:latin typeface="+mn-ea"/>
              </a:rPr>
              <a:t>-</a:t>
            </a:r>
            <a:r>
              <a:rPr lang="ko-KR" altLang="en-US" sz="1033" dirty="0">
                <a:latin typeface="+mn-ea"/>
              </a:rPr>
              <a:t>차액을 </a:t>
            </a:r>
            <a:r>
              <a:rPr lang="en-US" altLang="ko-KR" sz="1033" dirty="0">
                <a:latin typeface="+mn-ea"/>
              </a:rPr>
              <a:t>0</a:t>
            </a:r>
            <a:r>
              <a:rPr lang="ko-KR" altLang="en-US" sz="1033" dirty="0">
                <a:latin typeface="+mn-ea"/>
              </a:rPr>
              <a:t>으로 만들어야 합니다</a:t>
            </a:r>
            <a:r>
              <a:rPr lang="en-US" altLang="ko-KR" sz="1033" dirty="0">
                <a:latin typeface="+mn-ea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71840"/>
          <a:stretch/>
        </p:blipFill>
        <p:spPr>
          <a:xfrm>
            <a:off x="460172" y="5240433"/>
            <a:ext cx="7276756" cy="2338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49442" y="4974669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자금잔액명세서의 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화면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(1)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16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3" y="5453046"/>
            <a:ext cx="5920425" cy="19865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1CBB6-D088-4627-998E-590468B0085E}"/>
              </a:ext>
            </a:extLst>
          </p:cNvPr>
          <p:cNvSpPr/>
          <p:nvPr/>
        </p:nvSpPr>
        <p:spPr>
          <a:xfrm>
            <a:off x="194407" y="3220628"/>
            <a:ext cx="8026069" cy="1363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033" dirty="0">
                <a:latin typeface="+mn-ea"/>
              </a:rPr>
              <a:t>6.1.3.4.2 </a:t>
            </a:r>
            <a:r>
              <a:rPr lang="ko-KR" altLang="en-US" sz="1033" dirty="0">
                <a:latin typeface="+mn-ea"/>
              </a:rPr>
              <a:t>또다른 대표적인 예가</a:t>
            </a:r>
            <a:r>
              <a:rPr lang="ko-KR" altLang="en-US" sz="1033" b="1" dirty="0">
                <a:latin typeface="+mn-ea"/>
                <a:cs typeface="코트라 고딕체" panose="02020603020101020101" pitchFamily="18" charset="-127"/>
              </a:rPr>
              <a:t> 이체 비목으로 인한 차이 입니다</a:t>
            </a:r>
            <a:r>
              <a:rPr lang="en-US" altLang="ko-KR" sz="1033" b="1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pPr fontAlgn="ctr"/>
            <a:r>
              <a:rPr lang="ko-KR" altLang="en-US" sz="1033" dirty="0">
                <a:latin typeface="+mn-ea"/>
              </a:rPr>
              <a:t>계좌에 </a:t>
            </a:r>
            <a:r>
              <a:rPr lang="ko-KR" altLang="en-US" sz="1033" dirty="0" err="1">
                <a:latin typeface="+mn-ea"/>
              </a:rPr>
              <a:t>이체비목</a:t>
            </a:r>
            <a:r>
              <a:rPr lang="ko-KR" altLang="en-US" sz="1033" dirty="0">
                <a:latin typeface="+mn-ea"/>
              </a:rPr>
              <a:t> 건으로 입금된 내역이 있어 경리장부에 </a:t>
            </a:r>
            <a:r>
              <a:rPr lang="ko-KR" altLang="en-US" sz="1033" dirty="0" err="1">
                <a:latin typeface="+mn-ea"/>
              </a:rPr>
              <a:t>이체비목으로</a:t>
            </a:r>
            <a:r>
              <a:rPr lang="ko-KR" altLang="en-US" sz="1033" dirty="0">
                <a:latin typeface="+mn-ea"/>
              </a:rPr>
              <a:t> 수입처리를 한 내역이 있다면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이를 해소하지 않은 상태</a:t>
            </a:r>
            <a:r>
              <a:rPr lang="en-US" altLang="ko-KR" sz="1033" dirty="0">
                <a:latin typeface="+mn-ea"/>
              </a:rPr>
              <a:t>)</a:t>
            </a:r>
          </a:p>
          <a:p>
            <a:pPr fontAlgn="ctr"/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경리장부 조회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메뉴에서의 잔액에는 그 금액만큼 크게 표시 되지만</a:t>
            </a:r>
            <a:r>
              <a:rPr lang="en-US" altLang="ko-KR" sz="1033" dirty="0">
                <a:latin typeface="+mn-ea"/>
              </a:rPr>
              <a:t>,</a:t>
            </a:r>
          </a:p>
          <a:p>
            <a:pPr fontAlgn="ctr"/>
            <a:r>
              <a:rPr lang="ko-KR" altLang="en-US" sz="1033" dirty="0">
                <a:latin typeface="+mn-ea"/>
              </a:rPr>
              <a:t>차액설명의 기준이 되는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자금잔액명세서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메뉴에 가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에 표시되는 경리장부 잔액에는 그 금액만큼 </a:t>
            </a:r>
            <a:r>
              <a:rPr lang="ko-KR" altLang="en-US" sz="1033" dirty="0" err="1">
                <a:latin typeface="+mn-ea"/>
              </a:rPr>
              <a:t>제외되서</a:t>
            </a:r>
            <a:r>
              <a:rPr lang="ko-KR" altLang="en-US" sz="1033" dirty="0">
                <a:latin typeface="+mn-ea"/>
              </a:rPr>
              <a:t> 표시되고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ko-KR" altLang="en-US" sz="1033" dirty="0">
                <a:latin typeface="+mn-ea"/>
              </a:rPr>
              <a:t>계좌에는 입금된 내역이 있어 계좌 잔액은 그 금액만큼 큰 상태이기 때문에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ko-KR" altLang="en-US" sz="1033" dirty="0">
                <a:latin typeface="+mn-ea"/>
              </a:rPr>
              <a:t>따라서 차액 컬럼에 그 </a:t>
            </a:r>
            <a:r>
              <a:rPr lang="ko-KR" altLang="en-US" sz="1033" dirty="0" err="1">
                <a:latin typeface="+mn-ea"/>
              </a:rPr>
              <a:t>금액만큼이</a:t>
            </a:r>
            <a:r>
              <a:rPr lang="ko-KR" altLang="en-US" sz="1033" dirty="0">
                <a:latin typeface="+mn-ea"/>
              </a:rPr>
              <a:t> 표시되게 됩니다</a:t>
            </a:r>
            <a:r>
              <a:rPr lang="en-US" altLang="ko-KR" sz="1033" dirty="0">
                <a:latin typeface="+mn-ea"/>
              </a:rPr>
              <a:t>. (</a:t>
            </a:r>
            <a:r>
              <a:rPr lang="ko-KR" altLang="en-US" sz="1033" dirty="0" err="1">
                <a:latin typeface="+mn-ea"/>
              </a:rPr>
              <a:t>이체비목은</a:t>
            </a:r>
            <a:r>
              <a:rPr lang="ko-KR" altLang="en-US" sz="1033" dirty="0">
                <a:latin typeface="+mn-ea"/>
              </a:rPr>
              <a:t> </a:t>
            </a:r>
            <a:r>
              <a:rPr lang="ko-KR" altLang="en-US" sz="1033" dirty="0" err="1">
                <a:latin typeface="+mn-ea"/>
              </a:rPr>
              <a:t>해소될때까지</a:t>
            </a:r>
            <a:r>
              <a:rPr lang="ko-KR" altLang="en-US" sz="1033" dirty="0">
                <a:latin typeface="+mn-ea"/>
              </a:rPr>
              <a:t> 차액설명을 통해 관리를 </a:t>
            </a:r>
            <a:r>
              <a:rPr lang="ko-KR" altLang="en-US" sz="1033" dirty="0" err="1">
                <a:latin typeface="+mn-ea"/>
              </a:rPr>
              <a:t>해야하기때문에</a:t>
            </a:r>
            <a:r>
              <a:rPr lang="ko-KR" altLang="en-US" sz="1033" dirty="0">
                <a:latin typeface="+mn-ea"/>
              </a:rPr>
              <a:t> 이렇게 로직을 구성한 것임</a:t>
            </a:r>
            <a:r>
              <a:rPr lang="en-US" altLang="ko-KR" sz="1033" dirty="0">
                <a:latin typeface="+mn-ea"/>
              </a:rPr>
              <a:t>)</a:t>
            </a:r>
            <a:r>
              <a:rPr lang="ko-KR" altLang="en-US" sz="1033" dirty="0">
                <a:latin typeface="+mn-ea"/>
              </a:rPr>
              <a:t> </a:t>
            </a:r>
            <a:endParaRPr lang="en-US" altLang="ko-KR" sz="1033" dirty="0">
              <a:latin typeface="+mn-ea"/>
            </a:endParaRPr>
          </a:p>
          <a:p>
            <a:pPr fontAlgn="ctr"/>
            <a:r>
              <a:rPr lang="ko-KR" altLang="en-US" sz="1033" dirty="0">
                <a:latin typeface="+mn-ea"/>
              </a:rPr>
              <a:t>이를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라</a:t>
            </a:r>
            <a:r>
              <a:rPr lang="en-US" altLang="ko-KR" sz="1033" dirty="0">
                <a:latin typeface="+mn-ea"/>
              </a:rPr>
              <a:t>. </a:t>
            </a:r>
            <a:r>
              <a:rPr lang="ko-KR" altLang="en-US" sz="1033" dirty="0">
                <a:latin typeface="+mn-ea"/>
              </a:rPr>
              <a:t>차액설명</a:t>
            </a:r>
            <a:r>
              <a:rPr lang="en-US" altLang="ko-KR" sz="1033" dirty="0">
                <a:latin typeface="+mn-ea"/>
              </a:rPr>
              <a:t>&gt;</a:t>
            </a:r>
            <a:r>
              <a:rPr lang="ko-KR" altLang="en-US" sz="1033" dirty="0">
                <a:latin typeface="+mn-ea"/>
              </a:rPr>
              <a:t>에서 </a:t>
            </a:r>
            <a:r>
              <a:rPr lang="ko-KR" altLang="en-US" sz="1033" dirty="0" err="1">
                <a:latin typeface="+mn-ea"/>
              </a:rPr>
              <a:t>건별로</a:t>
            </a:r>
            <a:r>
              <a:rPr lang="ko-KR" altLang="en-US" sz="1033" dirty="0">
                <a:latin typeface="+mn-ea"/>
              </a:rPr>
              <a:t> 설명을 하여 라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차액설명</a:t>
            </a:r>
            <a:r>
              <a:rPr lang="en-US" altLang="ko-KR" sz="1033" dirty="0">
                <a:latin typeface="+mn-ea"/>
              </a:rPr>
              <a:t>-</a:t>
            </a:r>
            <a:r>
              <a:rPr lang="ko-KR" altLang="en-US" sz="1033" dirty="0">
                <a:latin typeface="+mn-ea"/>
              </a:rPr>
              <a:t>차액을 </a:t>
            </a:r>
            <a:r>
              <a:rPr lang="en-US" altLang="ko-KR" sz="1033" dirty="0">
                <a:latin typeface="+mn-ea"/>
              </a:rPr>
              <a:t>0</a:t>
            </a:r>
            <a:r>
              <a:rPr lang="ko-KR" altLang="en-US" sz="1033" dirty="0">
                <a:latin typeface="+mn-ea"/>
              </a:rPr>
              <a:t>으로 만들어야 합니다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 </a:t>
            </a:r>
            <a:endParaRPr lang="en-US" altLang="ko-KR" sz="1033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41284" y="5027827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자금잔액명세서의 나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은행잔고대사표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화면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(2)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31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39518B-0603-4402-8011-A24160D52E04}"/>
              </a:ext>
            </a:extLst>
          </p:cNvPr>
          <p:cNvSpPr/>
          <p:nvPr/>
        </p:nvSpPr>
        <p:spPr>
          <a:xfrm>
            <a:off x="247557" y="3114318"/>
            <a:ext cx="7346142" cy="1046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033" dirty="0">
                <a:latin typeface="+mn-ea"/>
              </a:rPr>
              <a:t>6.1.3.4.2.1 </a:t>
            </a:r>
            <a:r>
              <a:rPr lang="ko-KR" altLang="en-US" sz="1033" dirty="0" err="1">
                <a:latin typeface="+mn-ea"/>
              </a:rPr>
              <a:t>이체비목으로</a:t>
            </a:r>
            <a:r>
              <a:rPr lang="ko-KR" altLang="en-US" sz="1033" dirty="0">
                <a:latin typeface="+mn-ea"/>
              </a:rPr>
              <a:t> 인하여 </a:t>
            </a:r>
            <a:r>
              <a:rPr lang="ko-KR" altLang="en-US" sz="1033" dirty="0" err="1">
                <a:latin typeface="+mn-ea"/>
              </a:rPr>
              <a:t>차이나는게</a:t>
            </a:r>
            <a:r>
              <a:rPr lang="ko-KR" altLang="en-US" sz="1033" dirty="0">
                <a:latin typeface="+mn-ea"/>
              </a:rPr>
              <a:t> 맞는지 확인하는 방법</a:t>
            </a:r>
            <a:endParaRPr lang="en-US" altLang="ko-KR" sz="1033" dirty="0">
              <a:latin typeface="+mn-ea"/>
              <a:cs typeface="코트라 고딕체" panose="02020603020101020101" pitchFamily="18" charset="-127"/>
            </a:endParaRPr>
          </a:p>
          <a:p>
            <a:pPr fontAlgn="ctr"/>
            <a:r>
              <a:rPr lang="ko-KR" altLang="en-US" sz="1033" dirty="0" err="1">
                <a:latin typeface="+mn-ea"/>
              </a:rPr>
              <a:t>이체비목으로</a:t>
            </a:r>
            <a:r>
              <a:rPr lang="ko-KR" altLang="en-US" sz="1033" dirty="0">
                <a:latin typeface="+mn-ea"/>
              </a:rPr>
              <a:t> 인하여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경리장부 조회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메뉴에서의 장부 잔액과 </a:t>
            </a:r>
            <a:r>
              <a:rPr lang="en-US" altLang="ko-KR" sz="1033" dirty="0">
                <a:latin typeface="+mn-ea"/>
              </a:rPr>
              <a:t>&lt;</a:t>
            </a:r>
            <a:r>
              <a:rPr lang="ko-KR" altLang="en-US" sz="1033" dirty="0">
                <a:latin typeface="+mn-ea"/>
              </a:rPr>
              <a:t>자금잔액명세서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메뉴에서의 가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나</a:t>
            </a:r>
            <a:r>
              <a:rPr lang="en-US" altLang="ko-KR" sz="1033" dirty="0">
                <a:latin typeface="+mn-ea"/>
              </a:rPr>
              <a:t>.</a:t>
            </a:r>
            <a:r>
              <a:rPr lang="ko-KR" altLang="en-US" sz="1033" dirty="0">
                <a:latin typeface="+mn-ea"/>
              </a:rPr>
              <a:t>에 표시되는 장부 잔액이 차이나는 경우</a:t>
            </a:r>
            <a:r>
              <a:rPr lang="en-US" altLang="ko-KR" sz="1033" dirty="0">
                <a:latin typeface="+mn-ea"/>
              </a:rPr>
              <a:t>,</a:t>
            </a:r>
            <a:r>
              <a:rPr lang="ko-KR" altLang="en-US" sz="1033" dirty="0">
                <a:latin typeface="+mn-ea"/>
              </a:rPr>
              <a:t> 그 건들이 어떤 건들인지 확인하려면</a:t>
            </a:r>
            <a:r>
              <a:rPr lang="en-US" altLang="ko-KR" sz="1033" dirty="0">
                <a:latin typeface="+mn-ea"/>
              </a:rPr>
              <a:t>, &lt;</a:t>
            </a:r>
            <a:r>
              <a:rPr lang="ko-KR" altLang="en-US" sz="1033" dirty="0">
                <a:latin typeface="+mn-ea"/>
              </a:rPr>
              <a:t>경리장부 조회</a:t>
            </a:r>
            <a:r>
              <a:rPr lang="en-US" altLang="ko-KR" sz="1033" dirty="0">
                <a:latin typeface="+mn-ea"/>
              </a:rPr>
              <a:t>&gt; </a:t>
            </a:r>
            <a:r>
              <a:rPr lang="ko-KR" altLang="en-US" sz="1033" dirty="0">
                <a:latin typeface="+mn-ea"/>
              </a:rPr>
              <a:t>메뉴에서 </a:t>
            </a:r>
            <a:r>
              <a:rPr lang="en-US" altLang="ko-KR" sz="1033" dirty="0">
                <a:latin typeface="+mn-ea"/>
              </a:rPr>
              <a:t>(</a:t>
            </a:r>
            <a:r>
              <a:rPr lang="ko-KR" altLang="en-US" sz="1033" dirty="0">
                <a:latin typeface="+mn-ea"/>
              </a:rPr>
              <a:t>비목 </a:t>
            </a:r>
            <a:r>
              <a:rPr lang="en-US" altLang="ko-KR" sz="1033" dirty="0">
                <a:latin typeface="+mn-ea"/>
              </a:rPr>
              <a:t>: </a:t>
            </a:r>
            <a:r>
              <a:rPr lang="ko-KR" altLang="en-US" sz="1033" dirty="0">
                <a:latin typeface="+mn-ea"/>
              </a:rPr>
              <a:t>이체</a:t>
            </a:r>
            <a:r>
              <a:rPr lang="en-US" altLang="ko-KR" sz="1033" dirty="0">
                <a:latin typeface="+mn-ea"/>
              </a:rPr>
              <a:t>) </a:t>
            </a:r>
            <a:r>
              <a:rPr lang="ko-KR" altLang="en-US" sz="1033" dirty="0">
                <a:latin typeface="+mn-ea"/>
              </a:rPr>
              <a:t>로 </a:t>
            </a:r>
            <a:r>
              <a:rPr lang="ko-KR" altLang="en-US" sz="1033" dirty="0" err="1">
                <a:latin typeface="+mn-ea"/>
              </a:rPr>
              <a:t>필터걸어</a:t>
            </a:r>
            <a:r>
              <a:rPr lang="ko-KR" altLang="en-US" sz="1033" dirty="0">
                <a:latin typeface="+mn-ea"/>
              </a:rPr>
              <a:t> 예입금액과 지출금액을 비교해서 </a:t>
            </a:r>
            <a:r>
              <a:rPr lang="ko-KR" altLang="en-US" sz="1033" dirty="0" err="1">
                <a:latin typeface="+mn-ea"/>
              </a:rPr>
              <a:t>찾아낼수</a:t>
            </a:r>
            <a:r>
              <a:rPr lang="ko-KR" altLang="en-US" sz="1033" dirty="0">
                <a:latin typeface="+mn-ea"/>
              </a:rPr>
              <a:t> 있습니다</a:t>
            </a:r>
            <a:r>
              <a:rPr lang="en-US" altLang="ko-KR" sz="1033" dirty="0">
                <a:latin typeface="+mn-ea"/>
              </a:rPr>
              <a:t>. (</a:t>
            </a:r>
            <a:r>
              <a:rPr lang="ko-KR" altLang="en-US" sz="1033" dirty="0">
                <a:latin typeface="+mn-ea"/>
              </a:rPr>
              <a:t>짝이 없다면 아직 해소되지 않은 </a:t>
            </a:r>
            <a:r>
              <a:rPr lang="ko-KR" altLang="en-US" sz="1033" dirty="0" err="1">
                <a:latin typeface="+mn-ea"/>
              </a:rPr>
              <a:t>이체비목임</a:t>
            </a:r>
            <a:r>
              <a:rPr lang="en-US" altLang="ko-KR" sz="1033" dirty="0">
                <a:latin typeface="+mn-ea"/>
              </a:rPr>
              <a:t>)</a:t>
            </a:r>
          </a:p>
          <a:p>
            <a:pPr fontAlgn="ctr"/>
            <a:r>
              <a:rPr lang="ko-KR" altLang="en-US" sz="1033" dirty="0">
                <a:latin typeface="+mn-ea"/>
              </a:rPr>
              <a:t>이렇게 각 분기 및 장부별로 이체 예입과 지출은 가급적 동일한 것이 바람직하나</a:t>
            </a:r>
            <a:r>
              <a:rPr lang="en-US" altLang="ko-KR" sz="1033" dirty="0">
                <a:latin typeface="+mn-ea"/>
              </a:rPr>
              <a:t>, </a:t>
            </a:r>
            <a:r>
              <a:rPr lang="ko-KR" altLang="en-US" sz="1033" dirty="0">
                <a:latin typeface="+mn-ea"/>
              </a:rPr>
              <a:t>그렇지 못한 경우에는 차액을 정확히 확인하고 그 내용을 차액설명에 기입해야 합니다</a:t>
            </a:r>
            <a:r>
              <a:rPr lang="en-US" altLang="ko-KR" sz="1033" dirty="0">
                <a:latin typeface="+mn-ea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b="6832"/>
          <a:stretch/>
        </p:blipFill>
        <p:spPr>
          <a:xfrm>
            <a:off x="407011" y="5399891"/>
            <a:ext cx="7517008" cy="180719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28752" y="5080976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경리장부 조회메뉴 화면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271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050" y="688472"/>
            <a:ext cx="8291832" cy="173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87" b="1">
                <a:latin typeface="+mn-ea"/>
                <a:cs typeface="코트라 고딕체" panose="02020603020101020101" pitchFamily="18" charset="-127"/>
              </a:rPr>
              <a:t>6.1.4. </a:t>
            </a:r>
            <a:r>
              <a:rPr lang="ko-KR" altLang="en-US" sz="887" b="1">
                <a:latin typeface="+mn-ea"/>
                <a:cs typeface="코트라 고딕체" panose="02020603020101020101" pitchFamily="18" charset="-127"/>
              </a:rPr>
              <a:t>정산관련 용어 설명</a:t>
            </a:r>
            <a:endParaRPr lang="en-US" altLang="ko-KR" sz="887" b="1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887" b="1">
                <a:latin typeface="+mn-ea"/>
                <a:cs typeface="코트라 고딕체" panose="02020603020101020101" pitchFamily="18" charset="-127"/>
              </a:rPr>
              <a:t>6.1.4.1 </a:t>
            </a:r>
            <a:r>
              <a:rPr lang="ko-KR" altLang="en-US" sz="887" b="1">
                <a:latin typeface="+mn-ea"/>
                <a:cs typeface="코트라 고딕체" panose="02020603020101020101" pitchFamily="18" charset="-127"/>
              </a:rPr>
              <a:t>이체비목</a:t>
            </a:r>
            <a:endParaRPr lang="en-US" altLang="ko-KR" sz="887" b="1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공사 자금이 아닌 외부자금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외부기관 직접 교부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개인자금 일시 입출금 등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의 입출금내역을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기록하는 비목</a:t>
            </a:r>
            <a:endParaRPr lang="en-US" altLang="ko-KR" sz="887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입력방법은 일반 비목과 동일</a:t>
            </a:r>
            <a:r>
              <a:rPr lang="en-US" altLang="ko-KR" sz="887" b="1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 b="1">
                <a:latin typeface="+mn-ea"/>
                <a:cs typeface="코트라 고딕체" panose="02020603020101020101" pitchFamily="18" charset="-127"/>
              </a:rPr>
              <a:t>집행내역등록</a:t>
            </a:r>
            <a:r>
              <a:rPr lang="en-US" altLang="ko-KR" sz="887" b="1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   *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실행사업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: Z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기타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_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비통제항목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비목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이체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입출구분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출금 또는 입금</a:t>
            </a:r>
            <a:endParaRPr lang="en-US" altLang="ko-KR" sz="887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887">
                <a:latin typeface="+mn-ea"/>
                <a:cs typeface="코트라 고딕체"/>
              </a:rPr>
              <a:t>- </a:t>
            </a:r>
            <a:r>
              <a:rPr lang="ko-KR" altLang="en-US" sz="887" b="1">
                <a:latin typeface="+mn-ea"/>
                <a:cs typeface="코트라 고딕체"/>
              </a:rPr>
              <a:t>동일 장부</a:t>
            </a:r>
            <a:r>
              <a:rPr lang="ko-KR" altLang="en-US" sz="887">
                <a:latin typeface="+mn-ea"/>
                <a:cs typeface="코트라 고딕체"/>
              </a:rPr>
              <a:t>에서 이체비목 입금</a:t>
            </a:r>
            <a:r>
              <a:rPr lang="en-US" altLang="ko-KR" sz="887">
                <a:latin typeface="+mn-ea"/>
                <a:cs typeface="코트라 고딕체"/>
              </a:rPr>
              <a:t>-</a:t>
            </a:r>
            <a:r>
              <a:rPr lang="ko-KR" altLang="en-US" sz="887">
                <a:latin typeface="+mn-ea"/>
                <a:cs typeface="코트라 고딕체"/>
              </a:rPr>
              <a:t>출금이 </a:t>
            </a:r>
            <a:r>
              <a:rPr lang="ko-KR" altLang="en-US" sz="887" b="1">
                <a:latin typeface="+mn-ea"/>
                <a:cs typeface="코트라 고딕체"/>
              </a:rPr>
              <a:t>동일 금액</a:t>
            </a:r>
            <a:r>
              <a:rPr lang="ko-KR" altLang="en-US" sz="887">
                <a:latin typeface="+mn-ea"/>
                <a:cs typeface="코트라 고딕체"/>
              </a:rPr>
              <a:t>으로 기록되는 것</a:t>
            </a:r>
            <a:r>
              <a:rPr lang="en-US" altLang="ko-KR" sz="887">
                <a:latin typeface="+mn-ea"/>
                <a:cs typeface="코트라 고딕체"/>
              </a:rPr>
              <a:t>(</a:t>
            </a:r>
            <a:r>
              <a:rPr lang="ko-KR" altLang="en-US" sz="887">
                <a:latin typeface="+mn-ea"/>
                <a:cs typeface="코트라 고딕체"/>
              </a:rPr>
              <a:t>해소</a:t>
            </a:r>
            <a:r>
              <a:rPr lang="en-US" altLang="ko-KR" sz="887">
                <a:latin typeface="+mn-ea"/>
                <a:cs typeface="코트라 고딕체"/>
              </a:rPr>
              <a:t>)</a:t>
            </a:r>
            <a:r>
              <a:rPr lang="ko-KR" altLang="en-US" sz="887">
                <a:latin typeface="+mn-ea"/>
                <a:cs typeface="코트라 고딕체"/>
              </a:rPr>
              <a:t>이 중요 </a:t>
            </a:r>
            <a:endParaRPr lang="en-US" altLang="ko-KR" sz="887">
              <a:latin typeface="+mn-ea"/>
              <a:cs typeface="코트라 고딕체"/>
            </a:endParaRPr>
          </a:p>
          <a:p>
            <a:pPr>
              <a:defRPr/>
            </a:pPr>
            <a:r>
              <a:rPr lang="en-US" altLang="ko-KR" sz="887">
                <a:latin typeface="+mn-ea"/>
                <a:cs typeface="코트라 고딕체"/>
              </a:rPr>
              <a:t>    (</a:t>
            </a:r>
            <a:r>
              <a:rPr lang="ko-KR" altLang="en-US" sz="887">
                <a:latin typeface="+mn-ea"/>
                <a:cs typeface="코트라 고딕체"/>
              </a:rPr>
              <a:t>분기내 해소가 제일 베스트</a:t>
            </a:r>
            <a:r>
              <a:rPr lang="en-US" altLang="ko-KR" sz="887">
                <a:latin typeface="+mn-ea"/>
                <a:cs typeface="코트라 고딕체"/>
              </a:rPr>
              <a:t>, </a:t>
            </a:r>
            <a:r>
              <a:rPr lang="ko-KR" altLang="en-US" sz="887">
                <a:latin typeface="+mn-ea"/>
                <a:cs typeface="코트라 고딕체"/>
              </a:rPr>
              <a:t>분기내 해소가 안되는 경우에는 자금잔액명세서상 </a:t>
            </a:r>
            <a:endParaRPr lang="en-US" altLang="ko-KR" sz="887">
              <a:latin typeface="+mn-ea"/>
              <a:cs typeface="코트라 고딕체"/>
            </a:endParaRPr>
          </a:p>
          <a:p>
            <a:pPr>
              <a:defRPr/>
            </a:pPr>
            <a:r>
              <a:rPr lang="en-US" altLang="ko-KR" sz="887">
                <a:latin typeface="+mn-ea"/>
                <a:cs typeface="코트라 고딕체"/>
              </a:rPr>
              <a:t>     </a:t>
            </a:r>
            <a:r>
              <a:rPr lang="ko-KR" altLang="en-US" sz="887">
                <a:latin typeface="+mn-ea"/>
                <a:cs typeface="코트라 고딕체"/>
              </a:rPr>
              <a:t>차액설명으로 기록하고 빠른 시일내에 반드시 해소해야 함</a:t>
            </a:r>
            <a:r>
              <a:rPr lang="en-US" altLang="ko-KR" sz="887">
                <a:latin typeface="+mn-ea"/>
                <a:cs typeface="코트라 고딕체"/>
              </a:rPr>
              <a:t>)</a:t>
            </a:r>
            <a:endParaRPr lang="ko-KR" altLang="en-US" sz="887">
              <a:latin typeface="+mn-ea"/>
              <a:cs typeface="코트라 고딕체"/>
            </a:endParaRPr>
          </a:p>
          <a:p>
            <a:pPr>
              <a:defRPr/>
            </a:pPr>
            <a:r>
              <a:rPr lang="en-US" altLang="ko-KR" sz="887">
                <a:latin typeface="+mn-ea"/>
                <a:cs typeface="코트라 고딕체"/>
              </a:rPr>
              <a:t>- &lt;</a:t>
            </a:r>
            <a:r>
              <a:rPr lang="ko-KR" altLang="en-US" sz="887">
                <a:latin typeface="+mn-ea"/>
                <a:cs typeface="코트라 고딕체"/>
              </a:rPr>
              <a:t>경리장부조회</a:t>
            </a:r>
            <a:r>
              <a:rPr lang="en-US" altLang="ko-KR" sz="887">
                <a:latin typeface="+mn-ea"/>
                <a:cs typeface="코트라 고딕체"/>
              </a:rPr>
              <a:t>&gt; </a:t>
            </a:r>
            <a:r>
              <a:rPr lang="ko-KR" altLang="en-US" sz="887">
                <a:latin typeface="+mn-ea"/>
                <a:cs typeface="코트라 고딕체"/>
              </a:rPr>
              <a:t>메뉴상의 잔액에는 반영되지만</a:t>
            </a:r>
            <a:r>
              <a:rPr lang="en-US" altLang="ko-KR" sz="887">
                <a:latin typeface="+mn-ea"/>
                <a:cs typeface="코트라 고딕체"/>
              </a:rPr>
              <a:t> </a:t>
            </a:r>
          </a:p>
          <a:p>
            <a:pPr>
              <a:defRPr/>
            </a:pPr>
            <a:r>
              <a:rPr lang="en-US" altLang="ko-KR" sz="887">
                <a:latin typeface="+mn-ea"/>
                <a:cs typeface="코트라 고딕체"/>
              </a:rPr>
              <a:t>  </a:t>
            </a:r>
            <a:r>
              <a:rPr lang="en-US" altLang="ko-KR" sz="887" u="sng">
                <a:latin typeface="+mn-ea"/>
                <a:cs typeface="코트라 고딕체"/>
              </a:rPr>
              <a:t>&lt;</a:t>
            </a:r>
            <a:r>
              <a:rPr lang="ko-KR" altLang="en-US" sz="887" u="sng">
                <a:latin typeface="+mn-ea"/>
                <a:cs typeface="코트라 고딕체"/>
              </a:rPr>
              <a:t>전도자금출납명세서</a:t>
            </a:r>
            <a:r>
              <a:rPr lang="en-US" altLang="ko-KR" sz="887" u="sng">
                <a:latin typeface="+mn-ea"/>
                <a:cs typeface="코트라 고딕체"/>
              </a:rPr>
              <a:t>&gt;</a:t>
            </a:r>
            <a:r>
              <a:rPr lang="ko-KR" altLang="en-US" sz="887" u="sng">
                <a:latin typeface="+mn-ea"/>
                <a:cs typeface="코트라 고딕체"/>
              </a:rPr>
              <a:t>와 </a:t>
            </a:r>
            <a:r>
              <a:rPr lang="en-US" altLang="ko-KR" sz="887" u="sng">
                <a:latin typeface="+mn-ea"/>
                <a:cs typeface="코트라 고딕체"/>
              </a:rPr>
              <a:t>&lt;</a:t>
            </a:r>
            <a:r>
              <a:rPr lang="ko-KR" altLang="en-US" sz="887" u="sng">
                <a:latin typeface="+mn-ea"/>
                <a:cs typeface="코트라 고딕체"/>
              </a:rPr>
              <a:t>자금잔액명세서 상의 장부별 잔액</a:t>
            </a:r>
            <a:r>
              <a:rPr lang="en-US" altLang="ko-KR" sz="887" u="sng">
                <a:latin typeface="+mn-ea"/>
                <a:cs typeface="코트라 고딕체"/>
              </a:rPr>
              <a:t>&gt;</a:t>
            </a:r>
            <a:r>
              <a:rPr lang="ko-KR" altLang="en-US" sz="887" u="sng">
                <a:latin typeface="+mn-ea"/>
                <a:cs typeface="코트라 고딕체"/>
              </a:rPr>
              <a:t>에는 미반영 되는게 정상</a:t>
            </a:r>
            <a:endParaRPr lang="en-US" altLang="ko-KR" sz="887" u="sng">
              <a:latin typeface="+mn-ea"/>
              <a:cs typeface="코트라 고딕체"/>
            </a:endParaRPr>
          </a:p>
          <a:p>
            <a:pPr>
              <a:defRPr/>
            </a:pPr>
            <a:r>
              <a:rPr lang="ko-KR" altLang="en-US" sz="887">
                <a:latin typeface="+mn-ea"/>
                <a:cs typeface="코트라 고딕체"/>
              </a:rPr>
              <a:t>   따라서</a:t>
            </a:r>
            <a:r>
              <a:rPr lang="en-US" altLang="ko-KR" sz="887">
                <a:latin typeface="+mn-ea"/>
                <a:cs typeface="코트라 고딕체"/>
              </a:rPr>
              <a:t>, </a:t>
            </a:r>
            <a:r>
              <a:rPr lang="ko-KR" altLang="en-US" sz="887">
                <a:latin typeface="+mn-ea"/>
                <a:cs typeface="코트라 고딕체"/>
              </a:rPr>
              <a:t>분기정산마감까지 해소되지 않은 이체비목의 경우 자금잔액명세서상 차액으로 나올수밖에 없고</a:t>
            </a:r>
            <a:r>
              <a:rPr lang="en-US" altLang="ko-KR" sz="887">
                <a:latin typeface="+mn-ea"/>
                <a:cs typeface="코트라 고딕체"/>
              </a:rPr>
              <a:t>, </a:t>
            </a:r>
            <a:r>
              <a:rPr lang="ko-KR" altLang="en-US" sz="887">
                <a:latin typeface="+mn-ea"/>
                <a:cs typeface="코트라 고딕체"/>
              </a:rPr>
              <a:t>이때는 이를 차액설명으로 기록하는 것이 반드시 필요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67321" y="2725007"/>
            <a:ext cx="4252224" cy="228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이체비목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개념 및 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집행내역등록에서 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이체비목으로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입력하는 화면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29" y="3095625"/>
            <a:ext cx="7443861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7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8F15CB5-A0F9-42D6-BE5B-1250B5DB7DB9}"/>
              </a:ext>
            </a:extLst>
          </p:cNvPr>
          <p:cNvSpPr/>
          <p:nvPr/>
        </p:nvSpPr>
        <p:spPr>
          <a:xfrm>
            <a:off x="300706" y="3220622"/>
            <a:ext cx="7813458" cy="1205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7.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정산 보고</a:t>
            </a:r>
            <a:endParaRPr lang="en-US" altLang="ko-KR" sz="1033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7.1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정산보고 방법</a:t>
            </a:r>
            <a:endParaRPr lang="en-US" altLang="ko-KR" sz="1033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33" dirty="0">
                <a:latin typeface="+mn-ea"/>
              </a:rPr>
              <a:t> 7.1.1. </a:t>
            </a:r>
            <a:r>
              <a:rPr lang="ko-KR" altLang="en-US" sz="1033" dirty="0">
                <a:latin typeface="+mn-ea"/>
              </a:rPr>
              <a:t>방식 </a:t>
            </a:r>
            <a:r>
              <a:rPr lang="en-US" altLang="ko-KR" sz="1033" dirty="0">
                <a:latin typeface="+mn-ea"/>
              </a:rPr>
              <a:t>: </a:t>
            </a:r>
            <a:r>
              <a:rPr lang="ko-KR" altLang="en-US" sz="1033" dirty="0">
                <a:latin typeface="+mn-ea"/>
              </a:rPr>
              <a:t>정산보고는 </a:t>
            </a:r>
            <a:r>
              <a:rPr lang="ko-KR" altLang="en-US" sz="1033" dirty="0" err="1">
                <a:latin typeface="+mn-ea"/>
              </a:rPr>
              <a:t>정산증빙관리시스템</a:t>
            </a:r>
            <a:r>
              <a:rPr lang="ko-KR" altLang="en-US" sz="1033" dirty="0">
                <a:latin typeface="+mn-ea"/>
              </a:rPr>
              <a:t> 내의 공문으로 보고 해야 합니다</a:t>
            </a:r>
            <a:r>
              <a:rPr lang="en-US" altLang="ko-KR" sz="1033" dirty="0">
                <a:latin typeface="+mn-ea"/>
              </a:rPr>
              <a:t>. (</a:t>
            </a:r>
            <a:r>
              <a:rPr lang="ko-KR" altLang="en-US" sz="1033" dirty="0">
                <a:latin typeface="+mn-ea"/>
              </a:rPr>
              <a:t>윙크 공문</a:t>
            </a:r>
            <a:r>
              <a:rPr lang="en-US" altLang="ko-KR" sz="1033" dirty="0">
                <a:latin typeface="+mn-ea"/>
              </a:rPr>
              <a:t>x)</a:t>
            </a:r>
            <a:r>
              <a:rPr lang="ko-KR" altLang="en-US" sz="1033" dirty="0">
                <a:latin typeface="+mn-ea"/>
              </a:rPr>
              <a:t> </a:t>
            </a:r>
            <a:endParaRPr lang="en-US" altLang="ko-KR" sz="1033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7.1.2.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보고내용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: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본분기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정산금액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전도자금 잔액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 dirty="0" err="1">
                <a:latin typeface="+mn-ea"/>
                <a:cs typeface="코트라 고딕체" panose="02020603020101020101" pitchFamily="18" charset="-127"/>
              </a:rPr>
              <a:t>참고사항이며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양식에 맞게 기재 및 첨부하시면 됩니다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7.1.3.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보고기한은 분기종료후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15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일까지 입니다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.(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단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4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분기는 분기종료후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7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일까지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 7.1.4.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정산보고 전 필수 작업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정산보고를 하기전에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시스템내의 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"ERP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데이터 연동</a:t>
            </a:r>
            <a:r>
              <a:rPr lang="en-US" altLang="ko-KR" sz="1033" dirty="0">
                <a:latin typeface="+mn-ea"/>
                <a:cs typeface="코트라 고딕체" panose="02020603020101020101" pitchFamily="18" charset="-127"/>
              </a:rPr>
              <a:t>" </a:t>
            </a: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을 반드시 먼저 해야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합니다</a:t>
            </a: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033">
                <a:latin typeface="+mn-ea"/>
              </a:rPr>
              <a:t>이는 </a:t>
            </a:r>
            <a:r>
              <a:rPr lang="en-US" altLang="ko-KR" sz="1033" dirty="0">
                <a:latin typeface="+mn-ea"/>
              </a:rPr>
              <a:t>K-ERP</a:t>
            </a:r>
            <a:r>
              <a:rPr lang="ko-KR" altLang="en-US" sz="1033" dirty="0">
                <a:latin typeface="+mn-ea"/>
              </a:rPr>
              <a:t>에 입력한 정산내역을 </a:t>
            </a:r>
            <a:r>
              <a:rPr lang="ko-KR" altLang="en-US" sz="1033" dirty="0" err="1">
                <a:latin typeface="+mn-ea"/>
              </a:rPr>
              <a:t>정산증빙관리시스템으로</a:t>
            </a:r>
            <a:r>
              <a:rPr lang="ko-KR" altLang="en-US" sz="1033" dirty="0">
                <a:latin typeface="+mn-ea"/>
              </a:rPr>
              <a:t> 불러오는 </a:t>
            </a:r>
            <a:r>
              <a:rPr lang="ko-KR" altLang="en-US" sz="1033">
                <a:latin typeface="+mn-ea"/>
              </a:rPr>
              <a:t>과정입니다</a:t>
            </a:r>
            <a:r>
              <a:rPr lang="en-US" altLang="ko-KR" sz="1033">
                <a:latin typeface="+mn-ea"/>
              </a:rPr>
              <a:t>.</a:t>
            </a:r>
            <a:endParaRPr lang="en-US" altLang="ko-KR" sz="1033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61" y="4921510"/>
            <a:ext cx="6163440" cy="27653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407009" y="4631623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데이터 연동 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039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1086" y="1655465"/>
            <a:ext cx="8557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 증빙서 제출</a:t>
            </a:r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8.1.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정리 기준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정산증빙시스템에서 지불명세와 지불색인을 출력하고→ 장부별로 지출일자 순서대로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『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…』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형태로 정리합니다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.(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증빙이 해당 지불색인 뒷장에 들어가도록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 8.1.1.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지불명세와 지불색인 출력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지불명세와 지불색인은 정산증빙관리시스템에서 전도자금정산증빙관리→전도자금정산 증빙 전송 메뉴에서 인쇄 할수 있습니다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8.2.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시스템에 전송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그렇게 정리된 서류를 스캔하고→정산증빙시스템에 전송 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 (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전송이 안되는경우는 지불색인의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QR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코드를 인식하지 못하는 것이므로 해상도를 높여 재인쇄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or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큐알코드가 조금이라도 삐뚤거리지 않게 재인쇄하여 다시 전송 시도하시기 바랍니다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 8.2.1.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시스템에서 증빙을 분류하는 기준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지불색인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(OR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코드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입니다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전송하는 파일에 지불색인이 하나만 있으면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해당 지불색인 뒤에 붙은 모든 페이지를 그 전표에 첨부된 증빙으로 인식 하고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전송하는 파일에 지불색인이 둘 이상 있으면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해당 지불색인과 그 다음 지불색인 사이에 붙은 모든 페이지를 그 전표에 첨부된 증빙으로 인식합니다</a:t>
            </a:r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8.2.2.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『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…』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형태로 정리된 증빙서류를 시스템에 전송하는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전도자금정산 증빙 전송 메뉴에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&lt;(5)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정산증빙 스캔파일 전송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&gt;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을 클릭해서 전송하면 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8.2.3.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전송이 잘 되었는지 안되었는지 확인하는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전도자금정산 증빙관리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&gt;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내의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정산증빙 분류결과 확인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조치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&gt;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메뉴에서 분기와 조직망을 선택하고 조회를 하면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있음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(o) +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증빙없음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(x)&gt;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의 개수와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없음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(x) +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증빙없음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(x)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의 개수를 확인할수 있습니다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정상적으로 전송이 잘 되었다면 모두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0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으로 표시되어야 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정상적으로 전송이 안되었다면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전송이 안된 건수가 표시가 될텐데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이때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'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전송일자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'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링크를 클릭해서 아래로 스크롤을 내리면 떤 해당 건이 어떤 건인지 확인할수 있습니다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8.3.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분리정산인 경우 증빙 첨부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동일한 증빙에 지불색인이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2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개 이상인 경우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(=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분리정산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), 1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개의 지불색인 뒤에만 증빙 첨부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나머지 지불색인에는 증빙이 있는 지불색인의 전표번호만 수기로 기재</a:t>
            </a:r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8.4.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소유지불 해제건인 경우 증빙 첨부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소유지불 해제 건은 증빙 첨부 없이 지불색인만 정리 및 전송하면 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8.5.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정산증빙 제출 기한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분기종료 다음달 말일까지입니다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8.6.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제출서류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정산증빙제출 기한까지 제출해야 할 서류에는 지불색인과 증빙뿐만 아니라 기타서류도 있는데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</a:t>
            </a:r>
          </a:p>
          <a:p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자금잔액명세서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은행거래명세서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신용카드거래명세서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환전증명서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수표관리대장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폐기수표사본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보증금내역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공용차관리대장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정산체크리스트 등이 있습니다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8.7.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증빙 전송이 실패하는 주요 원인 및 해결방법</a:t>
            </a:r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  8.7.1.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지불색인 바코드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/QR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코드 인식 실패 → 프린트 상태 확인하여 재스캔 </a:t>
            </a:r>
          </a:p>
          <a:p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8.7.2.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인쇄 이후 경리장부 수정이 있는 경우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전표번호 바뀜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) →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지불색인 재인쇄</a:t>
            </a:r>
          </a:p>
          <a:p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8.7.3.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 그외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PC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사양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현지 인터넷 환경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전송시스템 버전 문제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파일 형식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(PDF),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분기 선택 오류 등→ 재무팀 정산 담당자 연락 또는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IT-SR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에 지원 요청</a:t>
            </a:r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8.8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기타서류 제출 방법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기타서류를 제출하는 방법은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정산보고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기타서류 관리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&gt;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메뉴 내에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정산보고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기타서류 전송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&gt;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메뉴에서 해당 분기와 조직망을 선택하고 조회하고 기타서류전송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(upload)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탭에서 기타서류항목을 선택하여 저장을 하고나면 아래에 기타서류 항목별로 파일을 첨부할수 있게 라인이 생성됩니다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각 항목별로 파일을 첨부하고 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'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본사전송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' </a:t>
            </a:r>
            <a:r>
              <a:rPr lang="ko-KR" altLang="en-US" sz="700">
                <a:latin typeface="+mn-ea"/>
                <a:cs typeface="코트라 고딕체" panose="02020603020101020101" pitchFamily="18" charset="-127"/>
              </a:rPr>
              <a:t>버튼을 클릭하면 전송이 됩니다</a:t>
            </a:r>
            <a:r>
              <a:rPr lang="en-US" altLang="ko-KR" sz="70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endParaRPr lang="en-US" altLang="ko-KR" sz="70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rcRect l="1674" b="35591"/>
          <a:stretch/>
        </p:blipFill>
        <p:spPr>
          <a:xfrm>
            <a:off x="88098" y="5913955"/>
            <a:ext cx="6243420" cy="377384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194399" y="5651081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1033" dirty="0">
                <a:latin typeface="+mn-ea"/>
                <a:cs typeface="코트라 고딕체" panose="02020603020101020101" pitchFamily="18" charset="-127"/>
              </a:rPr>
              <a:t>증빙시스템에서 지불색인 출력 방법</a:t>
            </a:r>
          </a:p>
        </p:txBody>
      </p:sp>
    </p:spTree>
    <p:extLst>
      <p:ext uri="{BB962C8B-B14F-4D97-AF65-F5344CB8AC3E}">
        <p14:creationId xmlns:p14="http://schemas.microsoft.com/office/powerpoint/2010/main" val="371436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321" y="575345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9.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 검토결과 조치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9.1.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검토 결과 통보 일정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조직망에서 분기종료 다음달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15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일까지 관장확정 후 정산보고를 마치고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30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일까지 정산증빙 제출을 마치고나면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</a:p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재무팀에서 정산서를 검토하게 되고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그 검토 결과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지적사항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보완사항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참고사항 등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를 정산증빙관리시스템 내의 공문으로 통보를 해드립니다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</a:t>
            </a:r>
          </a:p>
          <a:p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9.2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검토결과에 대한 조치필요 사항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조직망에서는 지적사항과 보완사항에 대하여 조치를 취해야 하며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조치기한은 재무팀에서 보낸 정산검토결과 공문이 조직망에 도착한날로부터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20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일 이내입니다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775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329" y="575345"/>
            <a:ext cx="748883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처음 해보는 정산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이것만은 기억하자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첫 정산이라면 더욱 유의해야할 사항</a:t>
            </a:r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10.1.1.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이번 분기에 정산하려면 이번 분기 혹은 그 이전에 전도를 받아야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  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무역관에서 환입한 돈을 다시 쓰고 싶다면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본사 예산담당팀과 협의해야 함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10.1.2. 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연말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올해 발생한 비용은 반드시 올해 정산해야 한다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         → </a:t>
            </a:r>
            <a:r>
              <a:rPr lang="en-US" altLang="ko-KR" sz="1600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4</a:t>
            </a:r>
            <a:r>
              <a:rPr lang="ko-KR" altLang="en-US" sz="1600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분기는 소유지불 불가</a:t>
            </a:r>
            <a:r>
              <a:rPr lang="en-US" altLang="ko-KR" sz="1600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이전 분기 소유지불 반드시 해제</a:t>
            </a:r>
            <a:r>
              <a:rPr lang="en-US" altLang="ko-KR" sz="1600" u="sng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</a:t>
            </a:r>
          </a:p>
          <a:p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10.1.3.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무역관 잔고수준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그리고 본사 송금일을 늘 기억하자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특히 연초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잔고부족 자주 발생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60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10.1.4. 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현지화지역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평균환율계산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?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환전내역 입력 후 항상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그리고 분기마감 전에 반드시 한번 더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10.1.5.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분기마감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본사 확정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된 경리장부는 변경할 수 없다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</a:t>
            </a:r>
          </a:p>
          <a:p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10.1.6.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정산보고기한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증빙제출기한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보완사항조치기한을 지키지못하거나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지적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/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보완사항 구분없이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2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개분기 연속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30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건 이상이 된 조직망은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내부통제위원회에 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KRI</a:t>
            </a:r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감점 대상으로 상정될수 있다</a:t>
            </a:r>
            <a:r>
              <a:rPr lang="en-US" altLang="ko-KR" sz="16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62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305" y="431329"/>
            <a:ext cx="82809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10.1.7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전자금융거래 사기 피해 방지 및 대응 안내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: FA24-4858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참조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 10.1.7.1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이메일 사기 조심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수표 사기 조심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신용카드 사기 조심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10.1.8.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자기부담금이 있는 정산을 하는 방식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3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가지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자녀교육비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의료보조비 등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10.1.8.1.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인보이스를 나누어서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회사지원분만 지출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자기부담금은 개인이 알아서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10.1.8.2.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자기부담금을 회사계좌에 입금 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회사지원분 합쳐서 지출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이체비목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사용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 10.1.8.3.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직원 전액 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선지출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영수증 근거로 회사지원분 지출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지역 상황에 따라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10.1.8.1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또는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10.1.8.2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번으로 처리가 불가능한 경우에 한하며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부득이 개인에게 지급하는 경우에는 그 사유를 증빙에 기재하고 영수증 첨부 필수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직원 개인 계좌 내 예치기간 최소화 해야함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10.1.9.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차액설명 적을 때 주의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: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차액의 해소 시점을 최소화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다음 분기에 해소한다고 꼭 생각하기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!)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10.1.10.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정산지침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사용자 매뉴얼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매뉴얼 경로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Wink 2.0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게시판 →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K-System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ERP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 → 사용매뉴얼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과 친해지자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10.1.11.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스캔을 잘해주세요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!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좌우측 상단 부분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데이터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, QR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코드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)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훼손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1668979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306" y="431329"/>
            <a:ext cx="835292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atin typeface="+mn-ea"/>
                <a:cs typeface="코트라 볼드체"/>
              </a:rPr>
              <a:t>11. </a:t>
            </a:r>
            <a:r>
              <a:rPr lang="ko-KR" altLang="en-US" sz="1400" b="1" dirty="0">
                <a:latin typeface="+mn-ea"/>
                <a:cs typeface="코트라 볼드체"/>
              </a:rPr>
              <a:t>주요 정산 오류 사례 </a:t>
            </a:r>
            <a:endParaRPr lang="en-US" altLang="ko-KR" sz="1400" b="1" dirty="0">
              <a:latin typeface="+mn-ea"/>
              <a:cs typeface="코트라 볼드체"/>
            </a:endParaRPr>
          </a:p>
          <a:p>
            <a:pPr lvl="0">
              <a:defRPr/>
            </a:pPr>
            <a:endParaRPr lang="en-US" altLang="ko-KR" sz="1400" b="1" dirty="0">
              <a:latin typeface="+mn-ea"/>
              <a:cs typeface="코트라 볼드체"/>
            </a:endParaRPr>
          </a:p>
          <a:p>
            <a:pPr lvl="0">
              <a:defRPr/>
            </a:pPr>
            <a:r>
              <a:rPr lang="en-US" altLang="ko-KR" sz="1400" b="1" dirty="0">
                <a:latin typeface="+mn-ea"/>
                <a:cs typeface="코트라 볼드체"/>
              </a:rPr>
              <a:t>11.1. </a:t>
            </a:r>
            <a:r>
              <a:rPr lang="ko-KR" altLang="en-US" sz="1400" b="1" dirty="0" err="1">
                <a:latin typeface="+mn-ea"/>
                <a:cs typeface="코트라 볼드체"/>
              </a:rPr>
              <a:t>이체비목</a:t>
            </a:r>
            <a:r>
              <a:rPr lang="en-US" altLang="ko-KR" sz="1400" b="1" dirty="0">
                <a:latin typeface="+mn-ea"/>
                <a:cs typeface="코트라 볼드체"/>
              </a:rPr>
              <a:t>(</a:t>
            </a:r>
            <a:r>
              <a:rPr lang="ko-KR" altLang="en-US" sz="1400" b="1" dirty="0">
                <a:latin typeface="+mn-ea"/>
                <a:cs typeface="코트라 볼드체"/>
              </a:rPr>
              <a:t>케이스별 </a:t>
            </a:r>
            <a:r>
              <a:rPr lang="ko-KR" altLang="en-US" sz="1400" b="1" dirty="0" err="1">
                <a:latin typeface="+mn-ea"/>
                <a:cs typeface="코트라 볼드체"/>
              </a:rPr>
              <a:t>장부기입</a:t>
            </a:r>
            <a:r>
              <a:rPr lang="ko-KR" altLang="en-US" sz="1400" b="1" dirty="0">
                <a:latin typeface="+mn-ea"/>
                <a:cs typeface="코트라 볼드체"/>
              </a:rPr>
              <a:t> 방법</a:t>
            </a:r>
            <a:r>
              <a:rPr lang="en-US" altLang="ko-KR" sz="1400" b="1" dirty="0">
                <a:latin typeface="+mn-ea"/>
                <a:cs typeface="코트라 볼드체"/>
              </a:rPr>
              <a:t>)</a:t>
            </a:r>
          </a:p>
          <a:p>
            <a:pPr lvl="0">
              <a:defRPr/>
            </a:pPr>
            <a:endParaRPr lang="en-US" altLang="ko-KR" sz="1400" b="1" dirty="0">
              <a:latin typeface="+mn-ea"/>
              <a:cs typeface="코트라 볼드체"/>
            </a:endParaRPr>
          </a:p>
          <a:p>
            <a:pPr lvl="0">
              <a:defRPr/>
            </a:pPr>
            <a:r>
              <a:rPr lang="en-US" altLang="ko-KR" sz="1400" b="1" dirty="0">
                <a:latin typeface="+mn-ea"/>
                <a:cs typeface="코트라 고딕체"/>
              </a:rPr>
              <a:t>11.1.1</a:t>
            </a:r>
            <a:r>
              <a:rPr lang="ko-KR" altLang="en-US" sz="1400" b="1" dirty="0">
                <a:latin typeface="+mn-ea"/>
                <a:cs typeface="코트라 고딕체"/>
              </a:rPr>
              <a:t> </a:t>
            </a:r>
            <a:r>
              <a:rPr lang="ko-KR" altLang="en-US" sz="1400" b="1" dirty="0">
                <a:latin typeface="+mn-ea"/>
                <a:cs typeface="코트라 고딕체" panose="02020603020101020101" pitchFamily="18" charset="-127"/>
              </a:rPr>
              <a:t>예금장부에 입금하고 현금장부에서 지출하는 경우</a:t>
            </a: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ko-KR" altLang="en-US" sz="1400" b="1" dirty="0">
              <a:latin typeface="+mn-ea"/>
              <a:cs typeface="코트라 고딕체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입금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예금장부에 “이체” 비목으로 입금처리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 지출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예금장부에서 “이체” 비목으로 출금처리</a:t>
            </a:r>
          </a:p>
          <a:p>
            <a:pPr marL="171450" lvl="0" indent="-171450">
              <a:buFontTx/>
              <a:buChar char="-"/>
              <a:defRPr/>
            </a:pP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장부 대체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출금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현금장부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입금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예금장부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marL="171450" lvl="0" indent="-171450">
              <a:buFontTx/>
              <a:buChar char="-"/>
              <a:defRPr/>
            </a:pP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b="1" dirty="0">
                <a:latin typeface="+mn-ea"/>
                <a:cs typeface="코트라 고딕체"/>
              </a:rPr>
              <a:t>11.1.2.</a:t>
            </a:r>
            <a:r>
              <a:rPr lang="ko-KR" altLang="en-US" sz="1400" b="1" dirty="0">
                <a:latin typeface="+mn-ea"/>
                <a:cs typeface="코트라 고딕체"/>
              </a:rPr>
              <a:t> </a:t>
            </a:r>
            <a:r>
              <a:rPr lang="ko-KR" altLang="en-US" sz="1400" b="1" dirty="0">
                <a:latin typeface="+mn-ea"/>
                <a:cs typeface="코트라 고딕체" panose="02020603020101020101" pitchFamily="18" charset="-127"/>
              </a:rPr>
              <a:t>현금장부에 입금하고 예금장부에서 지출하는 경우</a:t>
            </a: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ko-KR" altLang="en-US" sz="1400" b="1" dirty="0">
              <a:latin typeface="+mn-ea"/>
              <a:cs typeface="코트라 고딕체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입금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현금장부에 “이체” 비목으로 입금처리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예금 지출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현금장부에서 “이체” 비목으로 출금처리</a:t>
            </a:r>
          </a:p>
          <a:p>
            <a:pPr marL="171450" lvl="0" indent="-171450">
              <a:buFontTx/>
              <a:buChar char="-"/>
              <a:defRPr/>
            </a:pP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장부 대체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출금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예금장부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입금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현금장부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marL="171450" lvl="0" indent="-171450">
              <a:buFontTx/>
              <a:buChar char="-"/>
              <a:defRPr/>
            </a:pP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b="1" dirty="0">
                <a:latin typeface="+mn-ea"/>
                <a:cs typeface="코트라 고딕체"/>
              </a:rPr>
              <a:t>11.1.3.</a:t>
            </a:r>
            <a:r>
              <a:rPr lang="ko-KR" altLang="en-US" sz="1400" b="1" dirty="0">
                <a:latin typeface="+mn-ea"/>
                <a:cs typeface="코트라 고딕체"/>
              </a:rPr>
              <a:t> </a:t>
            </a:r>
            <a:r>
              <a:rPr lang="ko-KR" altLang="en-US" sz="1400" b="1" dirty="0">
                <a:latin typeface="+mn-ea"/>
                <a:cs typeface="코트라 고딕체" panose="02020603020101020101" pitchFamily="18" charset="-127"/>
              </a:rPr>
              <a:t>현금 또는 예금장부에 입금하고 신용카드장부에서 지출하는 경우</a:t>
            </a: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ko-KR" altLang="en-US" sz="1400" b="1" dirty="0">
              <a:latin typeface="+mn-ea"/>
              <a:cs typeface="코트라 고딕체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입금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현금 또는 예금 장부에 “이체” 비목으로 입금처리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신용카드 지출 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신용카드장부에서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“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”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비목으로 출금처리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/>
              </a:rPr>
              <a:t>- </a:t>
            </a:r>
            <a:r>
              <a:rPr lang="ko-KR" altLang="en-US" sz="1400" dirty="0">
                <a:latin typeface="+mn-ea"/>
                <a:cs typeface="코트라 고딕체"/>
              </a:rPr>
              <a:t>신용카드 결제 시 </a:t>
            </a:r>
            <a:r>
              <a:rPr lang="en-US" altLang="ko-KR" sz="1400" dirty="0">
                <a:latin typeface="+mn-ea"/>
                <a:cs typeface="코트라 고딕체"/>
              </a:rPr>
              <a:t>: </a:t>
            </a:r>
            <a:r>
              <a:rPr lang="ko-KR" altLang="en-US" sz="1400" dirty="0">
                <a:latin typeface="+mn-ea"/>
                <a:cs typeface="코트라 고딕체"/>
              </a:rPr>
              <a:t>현금 또는 예금장부에 </a:t>
            </a:r>
            <a:r>
              <a:rPr lang="en-US" altLang="ko-KR" sz="1400" dirty="0">
                <a:latin typeface="+mn-ea"/>
                <a:cs typeface="코트라 고딕체"/>
              </a:rPr>
              <a:t>“</a:t>
            </a:r>
            <a:r>
              <a:rPr lang="ko-KR" altLang="en-US" sz="1400" dirty="0">
                <a:latin typeface="+mn-ea"/>
                <a:cs typeface="코트라 고딕체"/>
              </a:rPr>
              <a:t>이체</a:t>
            </a:r>
            <a:r>
              <a:rPr lang="en-US" altLang="ko-KR" sz="1400" dirty="0">
                <a:latin typeface="+mn-ea"/>
                <a:cs typeface="코트라 고딕체"/>
              </a:rPr>
              <a:t>” </a:t>
            </a:r>
            <a:r>
              <a:rPr lang="ko-KR" altLang="en-US" sz="1400" dirty="0">
                <a:latin typeface="+mn-ea"/>
                <a:cs typeface="코트라 고딕체"/>
              </a:rPr>
              <a:t>비목으로 출금처리</a:t>
            </a:r>
            <a:r>
              <a:rPr lang="en-US" altLang="ko-KR" sz="1400" dirty="0">
                <a:latin typeface="+mn-ea"/>
                <a:cs typeface="코트라 고딕체"/>
              </a:rPr>
              <a:t>,</a:t>
            </a: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/>
              </a:rPr>
              <a:t>                            </a:t>
            </a:r>
            <a:r>
              <a:rPr lang="ko-KR" altLang="en-US" sz="1400" dirty="0">
                <a:latin typeface="+mn-ea"/>
                <a:cs typeface="코트라 고딕체"/>
              </a:rPr>
              <a:t>신용카드장부에 </a:t>
            </a:r>
            <a:r>
              <a:rPr lang="en-US" altLang="ko-KR" sz="1400" dirty="0">
                <a:latin typeface="+mn-ea"/>
                <a:cs typeface="코트라 고딕체"/>
              </a:rPr>
              <a:t>“</a:t>
            </a:r>
            <a:r>
              <a:rPr lang="ko-KR" altLang="en-US" sz="1400" dirty="0">
                <a:latin typeface="+mn-ea"/>
                <a:cs typeface="코트라 고딕체"/>
              </a:rPr>
              <a:t>이체</a:t>
            </a:r>
            <a:r>
              <a:rPr lang="en-US" altLang="ko-KR" sz="1400" dirty="0">
                <a:latin typeface="+mn-ea"/>
                <a:cs typeface="코트라 고딕체"/>
              </a:rPr>
              <a:t>” </a:t>
            </a:r>
            <a:r>
              <a:rPr lang="ko-KR" altLang="en-US" sz="1400" dirty="0">
                <a:latin typeface="+mn-ea"/>
                <a:cs typeface="코트라 고딕체"/>
              </a:rPr>
              <a:t>비목으로 입금처리</a:t>
            </a:r>
            <a:endParaRPr lang="en-US" altLang="ko-KR" sz="1400" dirty="0">
              <a:latin typeface="+mn-ea"/>
              <a:cs typeface="코트라 고딕체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/>
              </a:rPr>
              <a:t> * (</a:t>
            </a:r>
            <a:r>
              <a:rPr lang="ko-KR" altLang="en-US" sz="1400" dirty="0">
                <a:latin typeface="+mn-ea"/>
                <a:cs typeface="코트라 고딕체"/>
              </a:rPr>
              <a:t>주의</a:t>
            </a:r>
            <a:r>
              <a:rPr lang="en-US" altLang="ko-KR" sz="1400" dirty="0">
                <a:latin typeface="+mn-ea"/>
                <a:cs typeface="코트라 고딕체"/>
              </a:rPr>
              <a:t>) </a:t>
            </a:r>
            <a:r>
              <a:rPr lang="ko-KR" altLang="en-US" sz="1400" dirty="0">
                <a:latin typeface="+mn-ea"/>
                <a:cs typeface="코트라 고딕체"/>
              </a:rPr>
              <a:t>신용카드 대금납부건의 장부간 대체 입력 시</a:t>
            </a:r>
            <a:r>
              <a:rPr lang="en-US" altLang="ko-KR" sz="1400" dirty="0">
                <a:latin typeface="+mn-ea"/>
                <a:cs typeface="코트라 고딕체"/>
              </a:rPr>
              <a:t> </a:t>
            </a:r>
            <a:r>
              <a:rPr lang="ko-KR" altLang="en-US" sz="1400" dirty="0">
                <a:latin typeface="+mn-ea"/>
                <a:cs typeface="코트라 고딕체"/>
              </a:rPr>
              <a:t>위에서 입력한 </a:t>
            </a:r>
            <a:r>
              <a:rPr lang="ko-KR" altLang="en-US" sz="1400" dirty="0" err="1">
                <a:latin typeface="+mn-ea"/>
                <a:cs typeface="코트라 고딕체"/>
              </a:rPr>
              <a:t>이체비목</a:t>
            </a:r>
            <a:r>
              <a:rPr lang="ko-KR" altLang="en-US" sz="1400" dirty="0">
                <a:latin typeface="+mn-ea"/>
                <a:cs typeface="코트라 고딕체"/>
              </a:rPr>
              <a:t> 금액은 차감하고 입력</a:t>
            </a:r>
            <a:endParaRPr lang="en-US" altLang="ko-KR" sz="1400" dirty="0">
              <a:latin typeface="+mn-ea"/>
              <a:cs typeface="코트라 고딕체"/>
            </a:endParaRPr>
          </a:p>
        </p:txBody>
      </p:sp>
    </p:spTree>
    <p:extLst>
      <p:ext uri="{BB962C8B-B14F-4D97-AF65-F5344CB8AC3E}">
        <p14:creationId xmlns:p14="http://schemas.microsoft.com/office/powerpoint/2010/main" val="84665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0A2F-F632-BC0F-29B6-2C9D82E1E3AE}"/>
              </a:ext>
            </a:extLst>
          </p:cNvPr>
          <p:cNvSpPr/>
          <p:nvPr/>
        </p:nvSpPr>
        <p:spPr>
          <a:xfrm>
            <a:off x="296480" y="3129892"/>
            <a:ext cx="7233437" cy="1047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1.1.4.2. </a:t>
            </a:r>
            <a:r>
              <a:rPr lang="ko-KR" altLang="en-US" sz="887" b="1" dirty="0" err="1">
                <a:latin typeface="+mn-ea"/>
                <a:cs typeface="코트라 볼드체" panose="02020603020101020101" pitchFamily="18" charset="-127"/>
              </a:rPr>
              <a:t>카드명세서상의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 잔액</a:t>
            </a:r>
          </a:p>
          <a:p>
            <a:pPr fontAlgn="ctr"/>
            <a:r>
              <a:rPr lang="ko-KR" altLang="en-US" sz="887" dirty="0">
                <a:latin typeface="+mn-ea"/>
              </a:rPr>
              <a:t>국가마다 카드사마다 명세서양식은 천차만별 입니다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>
                <a:latin typeface="+mn-ea"/>
              </a:rPr>
              <a:t>카드사마다 청구대상기간도 다 다릅니다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>
                <a:latin typeface="+mn-ea"/>
              </a:rPr>
              <a:t>보통  당월 미결제액</a:t>
            </a:r>
            <a:r>
              <a:rPr lang="en-US" altLang="ko-KR" sz="887" dirty="0">
                <a:latin typeface="+mn-ea"/>
              </a:rPr>
              <a:t>(=</a:t>
            </a:r>
            <a:r>
              <a:rPr lang="ko-KR" altLang="en-US" sz="887" dirty="0">
                <a:latin typeface="+mn-ea"/>
              </a:rPr>
              <a:t>당월 청구액</a:t>
            </a:r>
            <a:r>
              <a:rPr lang="en-US" altLang="ko-KR" sz="887" dirty="0">
                <a:latin typeface="+mn-ea"/>
              </a:rPr>
              <a:t>=</a:t>
            </a:r>
            <a:r>
              <a:rPr lang="ko-KR" altLang="en-US" sz="887" dirty="0">
                <a:latin typeface="+mn-ea"/>
              </a:rPr>
              <a:t>카드를 긁었으나 아직 대금결제가 이루어지지 않은 금액</a:t>
            </a:r>
            <a:r>
              <a:rPr lang="en-US" altLang="ko-KR" sz="887" dirty="0">
                <a:latin typeface="+mn-ea"/>
              </a:rPr>
              <a:t>)</a:t>
            </a:r>
            <a:r>
              <a:rPr lang="ko-KR" altLang="en-US" sz="887" dirty="0">
                <a:latin typeface="+mn-ea"/>
              </a:rPr>
              <a:t>이 기재가 되어있고</a:t>
            </a:r>
            <a:r>
              <a:rPr lang="en-US" altLang="ko-KR" sz="887" dirty="0">
                <a:latin typeface="+mn-ea"/>
              </a:rPr>
              <a:t>, </a:t>
            </a:r>
            <a:r>
              <a:rPr lang="ko-KR" altLang="en-US" sz="887" dirty="0">
                <a:latin typeface="+mn-ea"/>
              </a:rPr>
              <a:t>과거 청구액을 모두 납부했다면 이 당월 미결제액</a:t>
            </a:r>
            <a:r>
              <a:rPr lang="en-US" altLang="ko-KR" sz="887" dirty="0">
                <a:latin typeface="+mn-ea"/>
              </a:rPr>
              <a:t>(=</a:t>
            </a:r>
            <a:r>
              <a:rPr lang="ko-KR" altLang="en-US" sz="887" dirty="0">
                <a:latin typeface="+mn-ea"/>
              </a:rPr>
              <a:t>당월 청구액</a:t>
            </a:r>
            <a:r>
              <a:rPr lang="en-US" altLang="ko-KR" sz="887" dirty="0">
                <a:latin typeface="+mn-ea"/>
              </a:rPr>
              <a:t>)</a:t>
            </a:r>
            <a:r>
              <a:rPr lang="ko-KR" altLang="en-US" sz="887" dirty="0">
                <a:latin typeface="+mn-ea"/>
              </a:rPr>
              <a:t>이 카드 잔액이 됩니다</a:t>
            </a:r>
            <a:r>
              <a:rPr lang="en-US" altLang="ko-KR" sz="887" dirty="0">
                <a:latin typeface="+mn-ea"/>
              </a:rPr>
              <a:t>.</a:t>
            </a:r>
          </a:p>
          <a:p>
            <a:pPr fontAlgn="ctr"/>
            <a:endParaRPr lang="en-US" altLang="ko-KR" sz="887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ko-KR" altLang="en-US" sz="887" dirty="0">
                <a:latin typeface="+mn-ea"/>
              </a:rPr>
              <a:t>이 </a:t>
            </a:r>
            <a:r>
              <a:rPr lang="ko-KR" altLang="en-US" sz="887" dirty="0" err="1">
                <a:latin typeface="+mn-ea"/>
              </a:rPr>
              <a:t>카드명세서상의</a:t>
            </a:r>
            <a:r>
              <a:rPr lang="ko-KR" altLang="en-US" sz="887" dirty="0">
                <a:latin typeface="+mn-ea"/>
              </a:rPr>
              <a:t> 잔액을 </a:t>
            </a:r>
            <a:r>
              <a:rPr lang="en-US" altLang="ko-KR" sz="887" dirty="0">
                <a:latin typeface="+mn-ea"/>
              </a:rPr>
              <a:t>ERP&lt;</a:t>
            </a:r>
            <a:r>
              <a:rPr lang="ko-KR" altLang="en-US" sz="887" dirty="0">
                <a:latin typeface="+mn-ea"/>
              </a:rPr>
              <a:t>자금잔액명세서</a:t>
            </a:r>
            <a:r>
              <a:rPr lang="en-US" altLang="ko-KR" sz="887" dirty="0">
                <a:latin typeface="+mn-ea"/>
              </a:rPr>
              <a:t>&gt; </a:t>
            </a:r>
            <a:r>
              <a:rPr lang="ko-KR" altLang="en-US" sz="887" dirty="0">
                <a:latin typeface="+mn-ea"/>
              </a:rPr>
              <a:t>메뉴에 </a:t>
            </a:r>
            <a:endParaRPr lang="en-US" altLang="ko-KR" sz="887" dirty="0">
              <a:latin typeface="+mn-ea"/>
            </a:endParaRPr>
          </a:p>
          <a:p>
            <a:pPr fontAlgn="ctr"/>
            <a:r>
              <a:rPr lang="en-US" altLang="ko-KR" sz="887" dirty="0">
                <a:latin typeface="+mn-ea"/>
              </a:rPr>
              <a:t>&lt;</a:t>
            </a:r>
            <a:r>
              <a:rPr lang="ko-KR" altLang="en-US" sz="887" dirty="0">
                <a:latin typeface="+mn-ea"/>
              </a:rPr>
              <a:t>나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 err="1">
                <a:latin typeface="+mn-ea"/>
              </a:rPr>
              <a:t>은행잔고대사표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 err="1">
                <a:latin typeface="+mn-ea"/>
              </a:rPr>
              <a:t>은행잔고증명서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>
                <a:latin typeface="+mn-ea"/>
              </a:rPr>
              <a:t>신용카드금액</a:t>
            </a:r>
            <a:r>
              <a:rPr lang="en-US" altLang="ko-KR" sz="887" dirty="0">
                <a:latin typeface="+mn-ea"/>
              </a:rPr>
              <a:t>&gt; </a:t>
            </a:r>
            <a:r>
              <a:rPr lang="ko-KR" altLang="en-US" sz="887" dirty="0">
                <a:latin typeface="+mn-ea"/>
              </a:rPr>
              <a:t>컬럼에 입력을 해야 합니다</a:t>
            </a:r>
            <a:r>
              <a:rPr lang="en-US" altLang="ko-KR" sz="887" dirty="0">
                <a:latin typeface="+mn-ea"/>
              </a:rPr>
              <a:t>.</a:t>
            </a:r>
            <a:endParaRPr lang="en-US" altLang="ko-KR" sz="887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52E47-4516-801F-5820-7151C0D42D5D}"/>
              </a:ext>
            </a:extLst>
          </p:cNvPr>
          <p:cNvSpPr txBox="1"/>
          <p:nvPr/>
        </p:nvSpPr>
        <p:spPr>
          <a:xfrm>
            <a:off x="297989" y="4802024"/>
            <a:ext cx="4817083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잔액증명 예시 </a:t>
            </a:r>
            <a:r>
              <a:rPr lang="en-US" altLang="ko-KR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카드대금명세서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BB3BFF8-1D9D-76CA-A8F2-CAC9CF76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9" y="4994553"/>
            <a:ext cx="5005992" cy="27467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96100F-D589-1667-5C66-99B3366700C5}"/>
              </a:ext>
            </a:extLst>
          </p:cNvPr>
          <p:cNvSpPr txBox="1"/>
          <p:nvPr/>
        </p:nvSpPr>
        <p:spPr>
          <a:xfrm>
            <a:off x="291805" y="4243592"/>
            <a:ext cx="4498341" cy="45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76" dirty="0">
                <a:latin typeface="+mn-ea"/>
              </a:rPr>
              <a:t>아래 예시 명세서를 기준으로 잔액을 계산하는 방법입니다</a:t>
            </a:r>
            <a:r>
              <a:rPr lang="en-US" altLang="ko-KR" sz="776" dirty="0">
                <a:latin typeface="+mn-ea"/>
              </a:rPr>
              <a:t>. 1. </a:t>
            </a:r>
            <a:r>
              <a:rPr lang="ko-KR" altLang="en-US" sz="776" dirty="0">
                <a:latin typeface="+mn-ea"/>
              </a:rPr>
              <a:t>마지막 청구액</a:t>
            </a:r>
            <a:r>
              <a:rPr lang="en-US" altLang="ko-KR" sz="776" dirty="0">
                <a:latin typeface="+mn-ea"/>
              </a:rPr>
              <a:t>(</a:t>
            </a:r>
            <a:r>
              <a:rPr lang="ko-KR" altLang="en-US" sz="776" dirty="0">
                <a:latin typeface="+mn-ea"/>
              </a:rPr>
              <a:t>명세서의 잔액</a:t>
            </a:r>
            <a:r>
              <a:rPr lang="en-US" altLang="ko-KR" sz="776" dirty="0">
                <a:latin typeface="+mn-ea"/>
              </a:rPr>
              <a:t>)</a:t>
            </a:r>
            <a:r>
              <a:rPr lang="ko-KR" altLang="en-US" sz="776" dirty="0">
                <a:latin typeface="+mn-ea"/>
              </a:rPr>
              <a:t>은 </a:t>
            </a:r>
            <a:r>
              <a:rPr lang="en-US" altLang="ko-KR" sz="776" dirty="0">
                <a:latin typeface="+mn-ea"/>
              </a:rPr>
              <a:t>`981.12 </a:t>
            </a:r>
            <a:r>
              <a:rPr lang="en" altLang="ko-Kore-KR" sz="776" dirty="0">
                <a:latin typeface="+mn-ea"/>
              </a:rPr>
              <a:t>CNY` </a:t>
            </a:r>
            <a:r>
              <a:rPr lang="ko-KR" altLang="en-US" sz="776" dirty="0">
                <a:latin typeface="+mn-ea"/>
              </a:rPr>
              <a:t>입니다</a:t>
            </a:r>
            <a:r>
              <a:rPr lang="en-US" altLang="ko-KR" sz="776" dirty="0">
                <a:latin typeface="+mn-ea"/>
              </a:rPr>
              <a:t>. 2. </a:t>
            </a:r>
            <a:r>
              <a:rPr lang="ko-KR" altLang="en-US" sz="776" dirty="0">
                <a:latin typeface="+mn-ea"/>
              </a:rPr>
              <a:t>이전 달 청구액은 모두 납부 완료했다고 가정합니다</a:t>
            </a:r>
            <a:r>
              <a:rPr lang="en-US" altLang="ko-KR" sz="776" dirty="0">
                <a:latin typeface="+mn-ea"/>
              </a:rPr>
              <a:t>. (</a:t>
            </a:r>
            <a:r>
              <a:rPr lang="ko-KR" altLang="en-US" sz="776" dirty="0">
                <a:latin typeface="+mn-ea"/>
              </a:rPr>
              <a:t>즉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과거 </a:t>
            </a:r>
            <a:r>
              <a:rPr lang="ko-KR" altLang="en-US" sz="776" dirty="0" err="1">
                <a:latin typeface="+mn-ea"/>
              </a:rPr>
              <a:t>미납액</a:t>
            </a:r>
            <a:r>
              <a:rPr lang="ko-KR" altLang="en-US" sz="776" dirty="0">
                <a:latin typeface="+mn-ea"/>
              </a:rPr>
              <a:t> 없음</a:t>
            </a:r>
            <a:r>
              <a:rPr lang="en-US" altLang="ko-KR" sz="776" dirty="0">
                <a:latin typeface="+mn-ea"/>
              </a:rPr>
              <a:t>) 3. </a:t>
            </a:r>
            <a:r>
              <a:rPr lang="ko-KR" altLang="en-US" sz="776" dirty="0">
                <a:latin typeface="+mn-ea"/>
              </a:rPr>
              <a:t>따라서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이번 달에 납부해야 할 최종 카드대금명세서상 잔액은 **</a:t>
            </a:r>
            <a:r>
              <a:rPr lang="en-US" altLang="ko-KR" sz="776" dirty="0">
                <a:latin typeface="+mn-ea"/>
              </a:rPr>
              <a:t>981.12 </a:t>
            </a:r>
            <a:r>
              <a:rPr lang="en" altLang="ko-Kore-KR" sz="776" dirty="0">
                <a:latin typeface="+mn-ea"/>
              </a:rPr>
              <a:t>CNY**</a:t>
            </a:r>
            <a:r>
              <a:rPr lang="ko-KR" altLang="en-US" sz="776" dirty="0">
                <a:latin typeface="+mn-ea"/>
              </a:rPr>
              <a:t>가 됩니다</a:t>
            </a:r>
            <a:r>
              <a:rPr lang="en-US" altLang="ko-KR" sz="776" dirty="0">
                <a:latin typeface="+mn-ea"/>
              </a:rPr>
              <a:t>.</a:t>
            </a:r>
            <a:endParaRPr lang="ko-Kore-KR" altLang="en-US" sz="776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1870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D4F51C-A222-45A7-9816-906123CCB0BC}"/>
              </a:ext>
            </a:extLst>
          </p:cNvPr>
          <p:cNvSpPr txBox="1"/>
          <p:nvPr/>
        </p:nvSpPr>
        <p:spPr>
          <a:xfrm>
            <a:off x="467321" y="863377"/>
            <a:ext cx="77768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n-ea"/>
                <a:cs typeface="코트라 볼드체"/>
              </a:rPr>
              <a:t>11.1.3.1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현금 또는 예금장부에 입금하고 신용카드장부에서 지출하는 경우의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실제 사례</a:t>
            </a:r>
            <a:endParaRPr lang="en-US" altLang="ko-KR" sz="12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무역관 문의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신용카드 결제내역 일부 중 개인 물품이 실수로 포함되어 결제가 되었습니다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어떻게 정산 처리를 해야할까요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? </a:t>
            </a:r>
            <a:br>
              <a:rPr lang="en-US" altLang="ko-KR" sz="120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>
                <a:latin typeface="+mn-ea"/>
                <a:cs typeface="코트라 볼드체"/>
              </a:rPr>
              <a:t>무역관 상황</a:t>
            </a:r>
            <a:r>
              <a:rPr lang="en-US" altLang="ko-KR" sz="1200">
                <a:latin typeface="+mn-ea"/>
                <a:cs typeface="코트라 볼드체"/>
              </a:rPr>
              <a:t>: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결제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100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 중 회사분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80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개인분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20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카드결제일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: 6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11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일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오지출 발견일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: 6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12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일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신용카드 대금 납부일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: 6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25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일</a:t>
            </a:r>
            <a:br>
              <a:rPr lang="en-US" altLang="ko-KR" sz="1200">
                <a:latin typeface="+mn-ea"/>
                <a:cs typeface="코트라 볼드체"/>
              </a:rPr>
            </a:br>
            <a:r>
              <a:rPr lang="en-US" altLang="ko-KR" sz="1200">
                <a:latin typeface="+mn-ea"/>
                <a:cs typeface="코트라 볼드체"/>
              </a:rPr>
              <a:t>- </a:t>
            </a:r>
            <a:r>
              <a:rPr lang="ko-KR" altLang="en-US" sz="1200">
                <a:latin typeface="+mn-ea"/>
                <a:cs typeface="코트라 볼드체"/>
              </a:rPr>
              <a:t>처리방법</a:t>
            </a:r>
            <a:r>
              <a:rPr lang="en-US" altLang="ko-KR" sz="1200">
                <a:latin typeface="+mn-ea"/>
                <a:cs typeface="코트라 볼드체"/>
              </a:rPr>
              <a:t>: </a:t>
            </a:r>
            <a:br>
              <a:rPr lang="en-US" altLang="ko-KR" sz="1200">
                <a:latin typeface="+mn-ea"/>
                <a:cs typeface="코트라 볼드체"/>
              </a:rPr>
            </a:b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①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(6.11.)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신용카드장부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– 20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처리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,</a:t>
            </a: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             80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불은 기존 실행사업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비목으로 집행 </a:t>
            </a:r>
            <a:endParaRPr lang="en-US" altLang="ko-KR" sz="120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②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(6.12.)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무역관 계좌에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20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 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,</a:t>
            </a:r>
          </a:p>
          <a:p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              송금통화예금장부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처리</a:t>
            </a:r>
            <a:endParaRPr lang="en-US" altLang="ko-KR" sz="120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③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(6.25.)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신용카드장부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– 20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 이체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처리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,</a:t>
            </a: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            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송금통화예금장부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– 20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 이체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처리</a:t>
            </a:r>
            <a:endParaRPr lang="en-US" altLang="ko-KR" sz="120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④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(6.25.) 80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불에 대한 카드 대금 처리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:  80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불 대체 </a:t>
            </a:r>
            <a:endParaRPr lang="en-US" altLang="ko-KR" sz="120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            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송금통화예금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→ 신용카드 장부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 </a:t>
            </a:r>
            <a:endParaRPr lang="ko-KR" altLang="en-US" sz="120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7" y="4391769"/>
            <a:ext cx="8401016" cy="3255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D4F51C-A222-45A7-9816-906123CCB0BC}"/>
              </a:ext>
            </a:extLst>
          </p:cNvPr>
          <p:cNvSpPr txBox="1"/>
          <p:nvPr/>
        </p:nvSpPr>
        <p:spPr>
          <a:xfrm>
            <a:off x="479773" y="4035704"/>
            <a:ext cx="8172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현금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또는 예금장부에 입금하고 신용카드장부에서 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지출하는 경우의 실제 사례</a:t>
            </a:r>
            <a:endParaRPr lang="en-US" altLang="ko-KR" sz="1400" dirty="0">
              <a:latin typeface="+mn-ea"/>
              <a:cs typeface="코트라 볼드체"/>
            </a:endParaRPr>
          </a:p>
        </p:txBody>
      </p:sp>
    </p:spTree>
    <p:extLst>
      <p:ext uri="{BB962C8B-B14F-4D97-AF65-F5344CB8AC3E}">
        <p14:creationId xmlns:p14="http://schemas.microsoft.com/office/powerpoint/2010/main" val="150586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313" y="503337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n-ea"/>
                <a:cs typeface="코트라 볼드체"/>
              </a:rPr>
              <a:t>11.1.3.2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현금 또는 예금장부에 입금하고 신용카드장부에서 지출하는 경우의 실제 사례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심화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_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오정산상태로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분기마감이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된경우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pPr>
              <a:defRPr/>
            </a:pP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무역관 문의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신용카드 결제내역 일부 중 개인 물품이 실수로 포함되어 결제 되었습니다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그런데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대금 납부일에 장부에 그 금액을 포함한 금액을 통으로 대체처리를 했고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그렇게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분기마감까지 완료된 상태입니다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차분기에 어떻게 정산 처리를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해야할까요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? </a:t>
            </a:r>
            <a:br>
              <a:rPr lang="en-US" altLang="ko-KR" sz="1200" dirty="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 dirty="0">
                <a:latin typeface="+mn-ea"/>
                <a:cs typeface="코트라 볼드체"/>
              </a:rPr>
              <a:t>무역관 상황</a:t>
            </a:r>
            <a:r>
              <a:rPr lang="en-US" altLang="ko-KR" sz="1200" dirty="0">
                <a:latin typeface="+mn-ea"/>
                <a:cs typeface="코트라 볼드체"/>
              </a:rPr>
              <a:t>: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결제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100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 중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회사분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80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개인분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20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카드결제일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6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11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일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신용카드 대금 납부일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6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25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일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/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오지출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발견일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7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30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일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(2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분기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정산마감된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이후에 발견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</a:t>
            </a:r>
            <a:br>
              <a:rPr lang="en-US" altLang="ko-KR" sz="1200" dirty="0">
                <a:latin typeface="+mn-ea"/>
                <a:cs typeface="코트라 볼드체"/>
              </a:rPr>
            </a:br>
            <a:r>
              <a:rPr lang="en-US" altLang="ko-KR" sz="1200" dirty="0">
                <a:latin typeface="+mn-ea"/>
                <a:cs typeface="코트라 볼드체"/>
              </a:rPr>
              <a:t>- </a:t>
            </a:r>
            <a:r>
              <a:rPr lang="ko-KR" altLang="en-US" sz="1200" dirty="0">
                <a:latin typeface="+mn-ea"/>
                <a:cs typeface="코트라 볼드체"/>
              </a:rPr>
              <a:t>처리방법</a:t>
            </a:r>
            <a:r>
              <a:rPr lang="en-US" altLang="ko-KR" sz="1200" dirty="0">
                <a:latin typeface="+mn-ea"/>
                <a:cs typeface="코트라 볼드체"/>
              </a:rPr>
              <a:t>: </a:t>
            </a:r>
            <a:br>
              <a:rPr lang="en-US" altLang="ko-KR" sz="1200" dirty="0">
                <a:latin typeface="+mn-ea"/>
                <a:cs typeface="코트라 볼드체"/>
              </a:rPr>
            </a:b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①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(6.11.)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신용카드장부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– 20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처리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        80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불은 기존 실행사업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비목으로 집행 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②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(6.25.)100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불에 대한 카드 대금 처리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 100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 대체 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      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송금통화예금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→ 신용카드 장부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          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위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②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번은 장부에 잘못 작성한 내역임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 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(20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을 분리하여 각 장부에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이체비목으로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기재했어야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함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그런데 이렇게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2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분기 마감까지 되어서 </a:t>
            </a:r>
            <a:r>
              <a:rPr lang="ko-KR" altLang="en-US" sz="1200" dirty="0" err="1">
                <a:latin typeface="+mn-ea"/>
                <a:cs typeface="코트라 고딕체" panose="02020603020101020101" pitchFamily="18" charset="-127"/>
              </a:rPr>
              <a:t>수정할수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없는 상태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③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(7.30.) 1)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무역관 계좌에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20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 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 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        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2) 20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 대체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송금통화예금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→ 신용카드 장부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))</a:t>
            </a: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        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3)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신용카드장부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처리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4F51C-A222-45A7-9816-906123CCB0BC}"/>
              </a:ext>
            </a:extLst>
          </p:cNvPr>
          <p:cNvSpPr txBox="1"/>
          <p:nvPr/>
        </p:nvSpPr>
        <p:spPr>
          <a:xfrm>
            <a:off x="251297" y="4967833"/>
            <a:ext cx="8496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현금 또는 예금장부에 입금하고 신용카드장부에서 지출하는 경우의 실제 사례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심화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_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오정산상태로 분기마감이 된 경우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)</a:t>
            </a:r>
            <a:endParaRPr lang="en-US" altLang="ko-KR" sz="1400" dirty="0">
              <a:latin typeface="+mn-ea"/>
              <a:cs typeface="코트라 볼드체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5" y="5615905"/>
            <a:ext cx="8266335" cy="3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6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313" y="503337"/>
            <a:ext cx="835292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latin typeface="+mn-ea"/>
                <a:cs typeface="코트라 고딕체"/>
              </a:rPr>
              <a:t>11.1.1.1</a:t>
            </a:r>
            <a:r>
              <a:rPr lang="ko-KR" altLang="en-US" sz="1200" b="1" dirty="0">
                <a:latin typeface="+mn-ea"/>
                <a:cs typeface="코트라 고딕체"/>
              </a:rPr>
              <a:t> </a:t>
            </a:r>
            <a:r>
              <a:rPr lang="ko-KR" altLang="en-US" sz="1200" b="1" dirty="0">
                <a:latin typeface="+mn-ea"/>
                <a:cs typeface="코트라 고딕체" panose="02020603020101020101" pitchFamily="18" charset="-127"/>
              </a:rPr>
              <a:t>예금장부에 입금하고 현금장부에서 지출하는 경우 실제 사례</a:t>
            </a:r>
            <a:endParaRPr lang="en-US" altLang="ko-KR" sz="12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ko-KR" altLang="en-US" sz="1200" b="1" dirty="0">
              <a:latin typeface="+mn-ea"/>
              <a:cs typeface="코트라 고딕체"/>
            </a:endParaRPr>
          </a:p>
          <a:p>
            <a:pPr>
              <a:defRPr/>
            </a:pP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무역관 문의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의료보험료 개인부담액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(USD 300)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을 무역관 계좌에 입금한 후 무역관 계좌에서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총 금액인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USD 1,000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을 일괄 지불하려고 합니다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어떻게 정산 하면 될까요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?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</a:t>
            </a:r>
          </a:p>
          <a:p>
            <a:br>
              <a:rPr lang="en-US" altLang="ko-KR" sz="1200" dirty="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200" dirty="0">
                <a:latin typeface="+mn-ea"/>
                <a:cs typeface="코트라 볼드체"/>
              </a:rPr>
              <a:t>무역관 상황</a:t>
            </a:r>
            <a:r>
              <a:rPr lang="en-US" altLang="ko-KR" sz="1200" dirty="0">
                <a:latin typeface="+mn-ea"/>
                <a:cs typeface="코트라 볼드체"/>
              </a:rPr>
              <a:t>: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보험료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1,000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 중 개인부담분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300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개인부담분 무역관 입금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11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월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1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일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전체 보험료 납부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:11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월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5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일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br>
              <a:rPr lang="en-US" altLang="ko-KR" sz="1200" dirty="0">
                <a:latin typeface="+mn-ea"/>
                <a:cs typeface="코트라 볼드체"/>
              </a:rPr>
            </a:br>
            <a:r>
              <a:rPr lang="en-US" altLang="ko-KR" sz="1200" dirty="0">
                <a:latin typeface="+mn-ea"/>
                <a:cs typeface="코트라 볼드체"/>
              </a:rPr>
              <a:t>- </a:t>
            </a:r>
            <a:r>
              <a:rPr lang="ko-KR" altLang="en-US" sz="1200" dirty="0">
                <a:latin typeface="+mn-ea"/>
                <a:cs typeface="코트라 볼드체"/>
              </a:rPr>
              <a:t>처리방법</a:t>
            </a:r>
            <a:r>
              <a:rPr lang="en-US" altLang="ko-KR" sz="1200" dirty="0">
                <a:latin typeface="+mn-ea"/>
                <a:cs typeface="코트라 볼드체"/>
              </a:rPr>
              <a:t>: </a:t>
            </a:r>
            <a:br>
              <a:rPr lang="en-US" altLang="ko-KR" sz="1200" dirty="0">
                <a:latin typeface="+mn-ea"/>
                <a:cs typeface="코트라 볼드체"/>
              </a:rPr>
            </a:b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①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(11.1.)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개인부담분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USD 300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무역관 달러 계좌에 입금</a:t>
            </a:r>
            <a:br>
              <a:rPr lang="en-US" altLang="ko-KR" sz="1200" dirty="0">
                <a:latin typeface="+mn-ea"/>
                <a:cs typeface="코트라 고딕체" panose="02020603020101020101" pitchFamily="18" charset="-127"/>
              </a:rPr>
            </a:b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개인부담분은 반드시 무역관 계좌에 선입금후 자금 집행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[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근거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정산지침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Ⅷ.3.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.]</a:t>
            </a: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②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(11.1.)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송금통화예금장부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– 300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입력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③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(11.5.)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보험료 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USD 1,000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납부 이후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회사지원분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(USD 700)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해당 실행사업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비목 집행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    개인부담분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(USD 300)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출금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입력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 </a:t>
            </a:r>
          </a:p>
          <a:p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※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이체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입금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만 입력하는 케이스 다수</a:t>
            </a:r>
            <a:r>
              <a:rPr lang="en-US" altLang="ko-KR" sz="1200" dirty="0">
                <a:latin typeface="+mn-ea"/>
                <a:cs typeface="코트라 고딕체" panose="02020603020101020101" pitchFamily="18" charset="-127"/>
              </a:rPr>
              <a:t>. </a:t>
            </a:r>
            <a:r>
              <a:rPr lang="ko-KR" altLang="en-US" sz="1200" dirty="0">
                <a:latin typeface="+mn-ea"/>
                <a:cs typeface="코트라 고딕체" panose="02020603020101020101" pitchFamily="18" charset="-127"/>
              </a:rPr>
              <a:t>한</a:t>
            </a:r>
            <a:r>
              <a:rPr lang="ko-KR" altLang="en-US" sz="1200" dirty="0">
                <a:latin typeface="+mn-ea"/>
                <a:cs typeface="코트라 고딕체"/>
              </a:rPr>
              <a:t> 장부에 </a:t>
            </a:r>
            <a:r>
              <a:rPr lang="ko-KR" altLang="en-US" sz="1200" dirty="0" err="1">
                <a:latin typeface="+mn-ea"/>
                <a:cs typeface="코트라 고딕체"/>
              </a:rPr>
              <a:t>이체비목</a:t>
            </a:r>
            <a:r>
              <a:rPr lang="ko-KR" altLang="en-US" sz="1200" dirty="0">
                <a:latin typeface="+mn-ea"/>
                <a:cs typeface="코트라 고딕체"/>
              </a:rPr>
              <a:t> 입금</a:t>
            </a:r>
            <a:r>
              <a:rPr lang="en-US" altLang="ko-KR" sz="1200" dirty="0">
                <a:latin typeface="+mn-ea"/>
                <a:cs typeface="코트라 고딕체"/>
              </a:rPr>
              <a:t>-</a:t>
            </a:r>
            <a:r>
              <a:rPr lang="ko-KR" altLang="en-US" sz="1200" dirty="0">
                <a:latin typeface="+mn-ea"/>
                <a:cs typeface="코트라 고딕체"/>
              </a:rPr>
              <a:t>출금이 동일 금액으로 입력되었는지 체크 </a:t>
            </a:r>
            <a:endParaRPr lang="en-US" altLang="ko-KR" sz="1200" dirty="0">
              <a:latin typeface="+mn-ea"/>
              <a:cs typeface="코트라 고딕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4F51C-A222-45A7-9816-906123CCB0BC}"/>
              </a:ext>
            </a:extLst>
          </p:cNvPr>
          <p:cNvSpPr txBox="1"/>
          <p:nvPr/>
        </p:nvSpPr>
        <p:spPr>
          <a:xfrm>
            <a:off x="251297" y="4967834"/>
            <a:ext cx="5760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latin typeface="코트라 고딕체" panose="02020603020101020101" pitchFamily="18" charset="-127"/>
                <a:ea typeface="코트라 고딕체" panose="02020603020101020101" pitchFamily="18" charset="-127"/>
                <a:cs typeface="코트라 고딕체" panose="02020603020101020101" pitchFamily="18" charset="-127"/>
              </a:rPr>
              <a:t>예금장부에 입금하고 현금장부에서 지출하는 경우 실제 사례</a:t>
            </a:r>
            <a:endParaRPr lang="en-US" altLang="ko-KR" sz="1400">
              <a:latin typeface="코트라 고딕체" panose="02020603020101020101" pitchFamily="18" charset="-127"/>
              <a:ea typeface="코트라 고딕체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20" r="8277"/>
          <a:stretch/>
        </p:blipFill>
        <p:spPr>
          <a:xfrm>
            <a:off x="251297" y="5471889"/>
            <a:ext cx="8126539" cy="35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329" y="791369"/>
            <a:ext cx="82089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+mn-ea"/>
                <a:cs typeface="코트라 볼드체"/>
              </a:rPr>
              <a:t>11.2. </a:t>
            </a:r>
            <a:r>
              <a:rPr lang="ko-KR" altLang="en-US" sz="1400" b="1" dirty="0">
                <a:latin typeface="+mn-ea"/>
                <a:cs typeface="코트라 볼드체"/>
              </a:rPr>
              <a:t>소유지불</a:t>
            </a:r>
            <a:endParaRPr lang="en-US" altLang="ko-KR" sz="1400" b="1" dirty="0">
              <a:latin typeface="+mn-ea"/>
              <a:cs typeface="코트라 볼드체"/>
            </a:endParaRPr>
          </a:p>
          <a:p>
            <a:pPr lvl="0">
              <a:defRPr/>
            </a:pP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b="1" dirty="0">
                <a:latin typeface="+mn-ea"/>
                <a:cs typeface="코트라 고딕체" panose="02020603020101020101" pitchFamily="18" charset="-127"/>
              </a:rPr>
              <a:t>11.2.1</a:t>
            </a:r>
            <a:r>
              <a:rPr lang="ko-KR" altLang="en-US" sz="1400" b="1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b="1" dirty="0" err="1">
                <a:latin typeface="+mn-ea"/>
                <a:cs typeface="코트라 고딕체" panose="02020603020101020101" pitchFamily="18" charset="-127"/>
              </a:rPr>
              <a:t>소유지불이란</a:t>
            </a:r>
            <a:r>
              <a:rPr lang="en-US" altLang="ko-KR" sz="1400" b="1" dirty="0">
                <a:latin typeface="+mn-ea"/>
                <a:cs typeface="코트라 고딕체" panose="02020603020101020101" pitchFamily="18" charset="-127"/>
              </a:rPr>
              <a:t>?</a:t>
            </a:r>
          </a:p>
          <a:p>
            <a:pPr lvl="0">
              <a:defRPr/>
            </a:pP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본사 자금전도 전에 무역관 보유자금으로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선집행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하는 것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입력방법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: Z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기타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_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비통제항목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전도조정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소유지불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</a:t>
            </a:r>
            <a:endParaRPr lang="ko-KR" altLang="en-US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반드시 소유지불 처리 전 본사 전도예정부서의 승인을 득한 후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증빙에 승인공문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문서번호 기재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-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차분기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정산 시 소유지불로 설정한 금액을 우선적으로 해제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- 4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분기에는 소유지불 지출 처리 불가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해제만 가능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pPr>
              <a:defRPr/>
            </a:pP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en-US" altLang="ko-KR" sz="1400" b="1" dirty="0">
                <a:latin typeface="+mn-ea"/>
                <a:cs typeface="코트라 고딕체" panose="02020603020101020101" pitchFamily="18" charset="-127"/>
              </a:rPr>
              <a:t>11.2.2.</a:t>
            </a:r>
            <a:r>
              <a:rPr lang="ko-KR" altLang="en-US" sz="1400" b="1" dirty="0">
                <a:latin typeface="+mn-ea"/>
                <a:cs typeface="코트라 고딕체" panose="02020603020101020101" pitchFamily="18" charset="-127"/>
              </a:rPr>
              <a:t> 자산을 소유지불로 구입한 경우 주의사항</a:t>
            </a: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endParaRPr lang="en-US" altLang="ko-KR" sz="1400" b="1" dirty="0">
              <a:latin typeface="+mn-ea"/>
              <a:cs typeface="코트라 고딕체" panose="02020603020101020101" pitchFamily="18" charset="-127"/>
            </a:endParaRPr>
          </a:p>
          <a:p>
            <a:pPr>
              <a:defRPr/>
            </a:pPr>
            <a:r>
              <a:rPr lang="ko-KR" altLang="en-US" sz="1400" dirty="0">
                <a:latin typeface="+mn-ea"/>
                <a:cs typeface="코트라 고딕체"/>
              </a:rPr>
              <a:t> </a:t>
            </a:r>
            <a:r>
              <a:rPr lang="en-US" altLang="ko-KR" sz="1400" dirty="0">
                <a:latin typeface="+mn-ea"/>
                <a:cs typeface="코트라 고딕체"/>
              </a:rPr>
              <a:t>- </a:t>
            </a:r>
            <a:r>
              <a:rPr lang="ko-KR" altLang="en-US" sz="1400" dirty="0">
                <a:latin typeface="+mn-ea"/>
                <a:cs typeface="코트라 고딕체"/>
              </a:rPr>
              <a:t>소유지불 지출 시에는 자산번호 입력 </a:t>
            </a:r>
            <a:r>
              <a:rPr lang="en-US" altLang="ko-KR" sz="1400" dirty="0">
                <a:latin typeface="+mn-ea"/>
                <a:cs typeface="코트라 고딕체"/>
              </a:rPr>
              <a:t>X(</a:t>
            </a:r>
            <a:r>
              <a:rPr lang="ko-KR" altLang="en-US" sz="1400" dirty="0">
                <a:latin typeface="+mn-ea"/>
                <a:cs typeface="코트라 고딕체"/>
              </a:rPr>
              <a:t>자금성격을 자산구입비로 입력 </a:t>
            </a:r>
            <a:r>
              <a:rPr lang="en-US" altLang="ko-KR" sz="1400" dirty="0">
                <a:latin typeface="+mn-ea"/>
                <a:cs typeface="코트라 고딕체"/>
              </a:rPr>
              <a:t>X)</a:t>
            </a:r>
          </a:p>
          <a:p>
            <a:pPr>
              <a:defRPr/>
            </a:pPr>
            <a:r>
              <a:rPr lang="en-US" altLang="ko-KR" sz="1400" dirty="0">
                <a:latin typeface="+mn-ea"/>
                <a:cs typeface="코트라 고딕체"/>
              </a:rPr>
              <a:t> - </a:t>
            </a:r>
            <a:r>
              <a:rPr lang="ko-KR" altLang="en-US" sz="1400" dirty="0">
                <a:latin typeface="+mn-ea"/>
                <a:cs typeface="코트라 고딕체"/>
              </a:rPr>
              <a:t>소유지불 해제 시에 자산번호 입력</a:t>
            </a:r>
            <a:endParaRPr lang="en-US" altLang="ko-KR" sz="1400" dirty="0">
              <a:latin typeface="+mn-ea"/>
              <a:cs typeface="코트라 고딕체"/>
            </a:endParaRPr>
          </a:p>
        </p:txBody>
      </p:sp>
    </p:spTree>
    <p:extLst>
      <p:ext uri="{BB962C8B-B14F-4D97-AF65-F5344CB8AC3E}">
        <p14:creationId xmlns:p14="http://schemas.microsoft.com/office/powerpoint/2010/main" val="3552689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313" y="719361"/>
            <a:ext cx="80648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+mn-ea"/>
                <a:cs typeface="코트라 고딕체" panose="02020603020101020101" pitchFamily="18" charset="-127"/>
              </a:rPr>
              <a:t>11.2.3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 분리정산으로 소유지불 처리하는 경우 주의사항</a:t>
            </a:r>
            <a:endParaRPr lang="en-US" altLang="ko-KR" sz="1600" b="1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-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분리정산 내역에 포함된 소유지불 건은 별도 전표로 생성</a:t>
            </a:r>
            <a:br>
              <a:rPr lang="en-US" altLang="ko-KR" sz="1600" dirty="0">
                <a:latin typeface="+mn-ea"/>
                <a:cs typeface="코트라 고딕체" panose="02020603020101020101" pitchFamily="18" charset="-127"/>
              </a:rPr>
            </a:br>
            <a:br>
              <a:rPr lang="en-US" altLang="ko-KR" sz="1600" dirty="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- (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예시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용역비 </a:t>
            </a:r>
            <a:r>
              <a:rPr lang="en-US" altLang="ko-KR" sz="1600" b="1" dirty="0">
                <a:latin typeface="+mn-ea"/>
                <a:cs typeface="코트라 고딕체" panose="02020603020101020101" pitchFamily="18" charset="-127"/>
              </a:rPr>
              <a:t>$600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 중 </a:t>
            </a:r>
            <a:r>
              <a:rPr lang="en-US" altLang="ko-KR" sz="1600" b="1" dirty="0">
                <a:latin typeface="+mn-ea"/>
                <a:cs typeface="코트라 고딕체" panose="02020603020101020101" pitchFamily="18" charset="-127"/>
              </a:rPr>
              <a:t>$100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만 지급수수료로 정산하고 </a:t>
            </a:r>
            <a:r>
              <a:rPr lang="en-US" altLang="ko-KR" sz="1600" b="1" dirty="0">
                <a:latin typeface="+mn-ea"/>
                <a:cs typeface="코트라 고딕체" panose="02020603020101020101" pitchFamily="18" charset="-127"/>
              </a:rPr>
              <a:t>$500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은 소유지불 하는 경우</a:t>
            </a:r>
            <a:endParaRPr lang="en-US" altLang="ko-KR" sz="1600" b="1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60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b="1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600" b="1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방법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1) 1.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본사 해당 팀에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$500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소유지불 승인 요청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            2.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지급수수료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비목으로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$100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입력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            3.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별도 전표로 소유지불 비목으로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$500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입력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            4. </a:t>
            </a:r>
            <a:r>
              <a:rPr lang="ko-KR" altLang="en-US" sz="1600" dirty="0" err="1">
                <a:latin typeface="+mn-ea"/>
                <a:cs typeface="코트라 고딕체" panose="02020603020101020101" pitchFamily="18" charset="-127"/>
              </a:rPr>
              <a:t>차분기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$500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전도 받은 후 소유지불 해제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방법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2) 1.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본사 해당팀에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$600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소유지불 승인 요청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+ $500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추가 전도 요청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            2.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소유지불 비목으로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$600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입력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             3. </a:t>
            </a:r>
            <a:r>
              <a:rPr lang="ko-KR" altLang="en-US" sz="1600" dirty="0" err="1">
                <a:latin typeface="+mn-ea"/>
                <a:cs typeface="코트라 고딕체" panose="02020603020101020101" pitchFamily="18" charset="-127"/>
              </a:rPr>
              <a:t>차분기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$500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추가 전도 받아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$600</a:t>
            </a:r>
            <a:r>
              <a:rPr lang="ko-KR" altLang="en-US" sz="1600" dirty="0" err="1">
                <a:latin typeface="+mn-ea"/>
                <a:cs typeface="코트라 고딕체" panose="02020603020101020101" pitchFamily="18" charset="-127"/>
              </a:rPr>
              <a:t>를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한번에 소유지불 해제</a:t>
            </a:r>
            <a:endParaRPr lang="en-US" altLang="ko-KR" sz="1600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802"/>
          <a:stretch/>
        </p:blipFill>
        <p:spPr>
          <a:xfrm>
            <a:off x="395884" y="5615905"/>
            <a:ext cx="8181352" cy="30726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329" y="5039841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+mn-ea"/>
                <a:cs typeface="코트라 고딕체" panose="02020603020101020101" pitchFamily="18" charset="-127"/>
              </a:rPr>
              <a:t>분리정산으로 소유지불 처리하는 경우 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56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329" y="791369"/>
            <a:ext cx="806489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latin typeface="+mn-ea"/>
                <a:cs typeface="코트라 볼드체"/>
              </a:rPr>
              <a:t>11.3. </a:t>
            </a:r>
            <a:r>
              <a:rPr lang="ko-KR" altLang="en-US" sz="1050" b="1" dirty="0">
                <a:latin typeface="+mn-ea"/>
                <a:cs typeface="코트라 볼드체"/>
              </a:rPr>
              <a:t>환율</a:t>
            </a:r>
            <a:r>
              <a:rPr lang="en-US" altLang="ko-KR" sz="1050" b="1" dirty="0">
                <a:latin typeface="+mn-ea"/>
                <a:cs typeface="코트라 볼드체"/>
              </a:rPr>
              <a:t>(</a:t>
            </a:r>
            <a:r>
              <a:rPr lang="ko-KR" altLang="en-US" sz="1050" b="1" dirty="0">
                <a:latin typeface="+mn-ea"/>
                <a:cs typeface="코트라 볼드체"/>
              </a:rPr>
              <a:t>현지화 사용 무역관</a:t>
            </a:r>
            <a:r>
              <a:rPr lang="en-US" altLang="ko-KR" sz="1050" b="1" dirty="0">
                <a:latin typeface="+mn-ea"/>
                <a:cs typeface="코트라 볼드체"/>
              </a:rPr>
              <a:t>)</a:t>
            </a:r>
          </a:p>
          <a:p>
            <a:endParaRPr lang="en-US" altLang="ko-KR" sz="105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11.3.1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 용어설명</a:t>
            </a:r>
            <a:endParaRPr lang="en-US" altLang="ko-KR" sz="105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11.3.1.1 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송금통화 </a:t>
            </a:r>
            <a:r>
              <a:rPr lang="ko-KR" altLang="en-US" sz="1050" b="1" dirty="0" err="1">
                <a:latin typeface="+mn-ea"/>
                <a:cs typeface="코트라 고딕체" panose="02020603020101020101" pitchFamily="18" charset="-127"/>
              </a:rPr>
              <a:t>확정값</a:t>
            </a:r>
            <a:endParaRPr lang="en-US" altLang="ko-KR" sz="105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11.3.1.1.1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현지화로 집행한 금액을 분기 마감 전에 미리 송금통화로 확정한 금액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11.3.1.1.2.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규정 또는 지침상 송금통화 정액으로 산출단가가 이미 확정되어 있는 건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급식보조비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출장비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해외근무수당 등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을 현지화로 지급하는 경우 직전 입금환율 적용하여 송금통화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확정값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입력해야 함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11.3.1.1.3.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사업 종료로 더 이상 집행이 필요 없어 정산 금액을 미리 확정하고자 하는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경우에는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현 평균환율을 적용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입금환율이 아닌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하여 송금통화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확정값을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일괄 입력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할수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있음 </a:t>
            </a:r>
            <a:endParaRPr lang="en-US" altLang="ko-KR" sz="105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11.3.1.1.4.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다만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송금통화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확정값을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입력할때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직전 입금환율을 미적용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(=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대신 평균환율 적용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을 과도하게 하면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환율 차이가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커질뿐만</a:t>
            </a:r>
            <a:r>
              <a:rPr lang="en-US" altLang="ko-KR" sz="1050" i="1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아니라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환율 오류 발생을 야기하니 반드시 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필요할 때만 사용 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(ex.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사절단 등 별도 정산 사업의 </a:t>
            </a:r>
            <a:r>
              <a:rPr lang="ko-KR" altLang="en-US" sz="1050" dirty="0" err="1">
                <a:latin typeface="+mn-ea"/>
                <a:cs typeface="코트라 고딕체" panose="02020603020101020101" pitchFamily="18" charset="-127"/>
              </a:rPr>
              <a:t>분기전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 금액 확정 필요 등</a:t>
            </a:r>
            <a:r>
              <a:rPr lang="en-US" altLang="ko-KR" sz="1050" dirty="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05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11.3.2.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 환율 차이 </a:t>
            </a:r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자금잔액명세서 상 차이 </a:t>
            </a:r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±0.05 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이하 </a:t>
            </a:r>
            <a:r>
              <a:rPr lang="ko-KR" altLang="en-US" sz="1050" b="1" dirty="0" err="1">
                <a:latin typeface="+mn-ea"/>
                <a:cs typeface="코트라 고딕체" panose="02020603020101020101" pitchFamily="18" charset="-127"/>
              </a:rPr>
              <a:t>인것을</a:t>
            </a:r>
            <a:r>
              <a:rPr lang="ko-KR" altLang="en-US" sz="1050" b="1" dirty="0">
                <a:latin typeface="+mn-ea"/>
                <a:cs typeface="코트라 고딕체" panose="02020603020101020101" pitchFamily="18" charset="-127"/>
              </a:rPr>
              <a:t> 확인 후 장부 확정 해야 함</a:t>
            </a:r>
            <a:endParaRPr lang="en-US" altLang="ko-KR" sz="1050" b="1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050" b="1" dirty="0">
                <a:latin typeface="+mn-ea"/>
                <a:cs typeface="코트라 고딕체" panose="02020603020101020101" pitchFamily="18" charset="-127"/>
              </a:rPr>
              <a:t>  * </a:t>
            </a:r>
            <a:r>
              <a:rPr lang="ko-KR" altLang="en-US" sz="1050" dirty="0">
                <a:latin typeface="+mn-ea"/>
                <a:cs typeface="코트라 고딕체" panose="02020603020101020101" pitchFamily="18" charset="-127"/>
              </a:rPr>
              <a:t>환율 차이 과도할 시 장부 확정 처리 불가하니 유의 요망</a:t>
            </a:r>
            <a:endParaRPr lang="en-US" altLang="ko-KR" sz="1050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7" y="4679801"/>
            <a:ext cx="8492464" cy="31823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D35445-FB98-4493-8A87-83DF6F628E58}"/>
              </a:ext>
            </a:extLst>
          </p:cNvPr>
          <p:cNvSpPr/>
          <p:nvPr/>
        </p:nvSpPr>
        <p:spPr>
          <a:xfrm>
            <a:off x="266269" y="4395787"/>
            <a:ext cx="4252224" cy="25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1033">
                <a:latin typeface="+mn-ea"/>
                <a:cs typeface="코트라 고딕체" panose="02020603020101020101" pitchFamily="18" charset="-127"/>
              </a:rPr>
              <a:t>ERP </a:t>
            </a:r>
            <a:r>
              <a:rPr lang="ko-KR" altLang="en-US" sz="1033">
                <a:latin typeface="+mn-ea"/>
                <a:cs typeface="코트라 고딕체" panose="02020603020101020101" pitchFamily="18" charset="-127"/>
              </a:rPr>
              <a:t>환율 차이 확인 방법</a:t>
            </a:r>
            <a:endParaRPr lang="ko-KR" altLang="en-US" sz="1033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0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6FBC3-6EA0-43BC-879C-20C7BD7BF046}"/>
              </a:ext>
            </a:extLst>
          </p:cNvPr>
          <p:cNvSpPr txBox="1"/>
          <p:nvPr/>
        </p:nvSpPr>
        <p:spPr>
          <a:xfrm>
            <a:off x="539329" y="863377"/>
            <a:ext cx="77768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  <a:cs typeface="코트라 고딕체" panose="02020603020101020101" pitchFamily="18" charset="-127"/>
              </a:rPr>
              <a:t>11.3.1.</a:t>
            </a:r>
            <a:r>
              <a:rPr lang="ko-KR" altLang="en-US" sz="1200" b="1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 b="1">
                <a:latin typeface="+mn-ea"/>
                <a:cs typeface="코트라 고딕체" panose="02020603020101020101" pitchFamily="18" charset="-127"/>
              </a:rPr>
              <a:t>적용 환율</a:t>
            </a:r>
            <a:endParaRPr lang="en-US" altLang="ko-KR" sz="1200" b="1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200" b="1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 ①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 b="1">
                <a:latin typeface="+mn-ea"/>
                <a:cs typeface="코트라 고딕체"/>
              </a:rPr>
              <a:t>지급단가가 송금통화별로 정해진 경우 </a:t>
            </a:r>
            <a:r>
              <a:rPr lang="en-US" altLang="ko-KR" sz="1200">
                <a:latin typeface="+mn-ea"/>
                <a:cs typeface="코트라 고딕체"/>
              </a:rPr>
              <a:t>(ex. </a:t>
            </a:r>
            <a:r>
              <a:rPr lang="ko-KR" altLang="en-US" sz="1200">
                <a:latin typeface="+mn-ea"/>
                <a:cs typeface="코트라 고딕체"/>
              </a:rPr>
              <a:t>급식보조비</a:t>
            </a:r>
            <a:r>
              <a:rPr lang="en-US" altLang="ko-KR" sz="1200">
                <a:latin typeface="+mn-ea"/>
                <a:cs typeface="코트라 고딕체"/>
              </a:rPr>
              <a:t>, </a:t>
            </a:r>
            <a:r>
              <a:rPr lang="ko-KR" altLang="en-US" sz="1200">
                <a:latin typeface="+mn-ea"/>
                <a:cs typeface="코트라 고딕체"/>
              </a:rPr>
              <a:t>자녀교육비 등</a:t>
            </a:r>
            <a:r>
              <a:rPr lang="en-US" altLang="ko-KR" sz="1200">
                <a:latin typeface="+mn-ea"/>
                <a:cs typeface="코트라 고딕체"/>
              </a:rPr>
              <a:t>)</a:t>
            </a:r>
          </a:p>
          <a:p>
            <a:r>
              <a:rPr lang="en-US" altLang="ko-KR" sz="1200">
                <a:latin typeface="+mn-ea"/>
                <a:cs typeface="코트라 고딕체"/>
              </a:rPr>
              <a:t>  - </a:t>
            </a:r>
            <a:r>
              <a:rPr lang="ko-KR" altLang="en-US" sz="1200">
                <a:latin typeface="+mn-ea"/>
                <a:cs typeface="코트라 고딕체"/>
              </a:rPr>
              <a:t>현지화 지급 시 최근 입금</a:t>
            </a:r>
            <a:r>
              <a:rPr lang="en-US" altLang="ko-KR" sz="1200">
                <a:latin typeface="+mn-ea"/>
                <a:cs typeface="코트라 고딕체"/>
              </a:rPr>
              <a:t>(</a:t>
            </a:r>
            <a:r>
              <a:rPr lang="ko-KR" altLang="en-US" sz="1200">
                <a:latin typeface="+mn-ea"/>
                <a:cs typeface="코트라 고딕체"/>
              </a:rPr>
              <a:t>환전</a:t>
            </a:r>
            <a:r>
              <a:rPr lang="en-US" altLang="ko-KR" sz="1200">
                <a:latin typeface="+mn-ea"/>
                <a:cs typeface="코트라 고딕체"/>
              </a:rPr>
              <a:t>) </a:t>
            </a:r>
            <a:r>
              <a:rPr lang="ko-KR" altLang="en-US" sz="1200">
                <a:latin typeface="+mn-ea"/>
                <a:cs typeface="코트라 고딕체"/>
              </a:rPr>
              <a:t>환율 적용</a:t>
            </a:r>
            <a:endParaRPr lang="en-US" altLang="ko-KR" sz="1200">
              <a:latin typeface="+mn-ea"/>
              <a:cs typeface="코트라 고딕체"/>
            </a:endParaRPr>
          </a:p>
          <a:p>
            <a:endParaRPr lang="en-US" altLang="ko-KR" sz="1200">
              <a:latin typeface="+mn-ea"/>
              <a:cs typeface="코트라 고딕체"/>
            </a:endParaRP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② </a:t>
            </a:r>
            <a:r>
              <a:rPr lang="ko-KR" altLang="en-US" sz="1200" b="1">
                <a:latin typeface="+mn-ea"/>
                <a:cs typeface="코트라 고딕체" panose="02020603020101020101" pitchFamily="18" charset="-127"/>
              </a:rPr>
              <a:t>지급단가가 </a:t>
            </a:r>
            <a:r>
              <a:rPr lang="en-US" altLang="ko-KR" sz="1200" b="1">
                <a:latin typeface="+mn-ea"/>
                <a:cs typeface="코트라 고딕체" panose="02020603020101020101" pitchFamily="18" charset="-127"/>
              </a:rPr>
              <a:t>USD</a:t>
            </a:r>
            <a:r>
              <a:rPr lang="ko-KR" altLang="en-US" sz="1200" b="1">
                <a:latin typeface="+mn-ea"/>
                <a:cs typeface="코트라 고딕체" panose="02020603020101020101" pitchFamily="18" charset="-127"/>
              </a:rPr>
              <a:t>로 정해져있는 경우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(ex.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국외여비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 -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현지화 지급 시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USD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송금통화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최초고시 매매기준율 적용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 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우리은행 기준환율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=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하나은행 매매기준율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))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현지화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최근 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환전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환율 적용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</a:t>
            </a:r>
            <a:endParaRPr lang="en-US" altLang="ko-KR" sz="1200" b="1">
              <a:highlight>
                <a:srgbClr val="ECF3FA"/>
              </a:highlight>
              <a:latin typeface="+mn-ea"/>
              <a:cs typeface="코트라 고딕체"/>
            </a:endParaRPr>
          </a:p>
          <a:p>
            <a:endParaRPr lang="en-US" altLang="ko-KR" sz="1200" b="1">
              <a:highlight>
                <a:srgbClr val="ECF3FA"/>
              </a:highlight>
              <a:latin typeface="+mn-ea"/>
              <a:cs typeface="코트라 고딕체"/>
            </a:endParaRP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③ </a:t>
            </a:r>
            <a:r>
              <a:rPr lang="ko-KR" altLang="en-US" sz="1200" b="1">
                <a:latin typeface="+mn-ea"/>
                <a:cs typeface="코트라 고딕체" panose="02020603020101020101" pitchFamily="18" charset="-127"/>
              </a:rPr>
              <a:t>원화로 지출한 경우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(ex.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</a:rPr>
              <a:t>국내출장 중 실비 정산 건 등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en-US" altLang="ko-KR" sz="1200">
                <a:latin typeface="+mn-ea"/>
                <a:cs typeface="코트라 고딕체" panose="02020603020101020101" pitchFamily="18" charset="-127"/>
              </a:rPr>
              <a:t>  - KRW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송금통화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 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최초고시 매매기준율 적용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우리은행 기준환율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=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하나은행 매매기준율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))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현지화 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최근 입금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환전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환율 적용</a:t>
            </a:r>
            <a:r>
              <a:rPr lang="en-US" altLang="ko-KR" sz="12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)</a:t>
            </a:r>
            <a:endParaRPr lang="en-US" altLang="ko-KR" sz="1200" b="1">
              <a:highlight>
                <a:srgbClr val="ECF3FA"/>
              </a:highlight>
              <a:latin typeface="+mn-ea"/>
              <a:cs typeface="코트라 고딕체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674" y="3991079"/>
            <a:ext cx="3284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최초고시 매매기준율 확인방법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CD649-F1EF-98FB-DE17-D515E4E0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74" y="4321382"/>
            <a:ext cx="8033975" cy="38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6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313" y="935385"/>
            <a:ext cx="842493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11.3.2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환율 적용 후 집행 시 유의사항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증빙에 적용환율 증빙 첨부 또는 기재 필수이나 누락 건 다수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사례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1: SNS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광고비 최종 결제 금액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증빙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미첨부</a:t>
            </a:r>
            <a:br>
              <a:rPr lang="en-US" altLang="ko-KR" sz="1400" dirty="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상황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 SNS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광고비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USD 20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신용카드 결제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광고비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EUR 18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정산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정산증빙에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USD 20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 영수증 첨부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결과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최종 결제금액 증빙서류 보완 필요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-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사례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2: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출장 여비 현지화 지급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증빙 상 적용환율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미기재</a:t>
            </a:r>
            <a:br>
              <a:rPr lang="en-US" altLang="ko-KR" sz="1400" dirty="0">
                <a:latin typeface="+mn-ea"/>
                <a:cs typeface="코트라 고딕체" panose="02020603020101020101" pitchFamily="18" charset="-127"/>
              </a:rPr>
            </a:b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상황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출장 신청서 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USD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기준 작성했으나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신청서 내 적용환율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미기재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/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현지화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이체증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및 수령증 증빙 제출했으나 적용 환율 </a:t>
            </a:r>
            <a:r>
              <a:rPr lang="ko-KR" altLang="en-US" sz="1400" dirty="0" err="1">
                <a:latin typeface="+mn-ea"/>
                <a:cs typeface="코트라 고딕체" panose="02020603020101020101" pitchFamily="18" charset="-127"/>
              </a:rPr>
              <a:t>미기재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결과</a:t>
            </a:r>
            <a:r>
              <a:rPr lang="en-US" altLang="ko-KR" sz="1400" dirty="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400" dirty="0">
                <a:latin typeface="+mn-ea"/>
                <a:cs typeface="코트라 고딕체" panose="02020603020101020101" pitchFamily="18" charset="-127"/>
              </a:rPr>
              <a:t>적용환율 증빙서류 보완 필요</a:t>
            </a:r>
            <a:endParaRPr lang="en-US" altLang="ko-KR" sz="1400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3" y="4103737"/>
            <a:ext cx="6450127" cy="296291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5313" y="3747990"/>
            <a:ext cx="6163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증빙 시</a:t>
            </a:r>
            <a:r>
              <a:rPr lang="en-US" altLang="ko-KR" sz="16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16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적용환율 증빙 첨부 또는 기재 필수이나 누락 건 예시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1134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321" y="647353"/>
            <a:ext cx="7272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atin typeface="+mn-ea"/>
                <a:cs typeface="코트라 볼드체"/>
              </a:rPr>
              <a:t>11.4. </a:t>
            </a:r>
            <a:r>
              <a:rPr lang="ko-KR" altLang="en-US" sz="1600" dirty="0">
                <a:latin typeface="+mn-ea"/>
                <a:cs typeface="코트라 볼드체"/>
              </a:rPr>
              <a:t>기본사업비</a:t>
            </a:r>
            <a:endParaRPr lang="en-US" altLang="ko-KR" sz="1600" dirty="0">
              <a:latin typeface="+mn-ea"/>
              <a:cs typeface="코트라 볼드체"/>
            </a:endParaRPr>
          </a:p>
          <a:p>
            <a:pPr>
              <a:defRPr/>
            </a:pP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11.4.1.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기본사업비 분류 기준 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: ND25-231 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참고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600" dirty="0" err="1">
                <a:latin typeface="+mn-ea"/>
                <a:cs typeface="코트라 고딕체" panose="02020603020101020101" pitchFamily="18" charset="-127"/>
              </a:rPr>
              <a:t>단일비목이던</a:t>
            </a:r>
            <a:r>
              <a:rPr lang="ko-KR" altLang="en-US" sz="1600" dirty="0">
                <a:latin typeface="+mn-ea"/>
                <a:cs typeface="코트라 고딕체" panose="02020603020101020101" pitchFamily="18" charset="-127"/>
              </a:rPr>
              <a:t> 기본사업비를 지출 성격에 맞춰 </a:t>
            </a:r>
            <a:r>
              <a:rPr lang="ko-KR" altLang="en-US" sz="1600" dirty="0" err="1">
                <a:latin typeface="+mn-ea"/>
                <a:cs typeface="코트라 고딕체" panose="02020603020101020101" pitchFamily="18" charset="-127"/>
              </a:rPr>
              <a:t>재분류</a:t>
            </a:r>
            <a:r>
              <a:rPr lang="en-US" altLang="ko-KR" sz="1600" dirty="0">
                <a:latin typeface="+mn-ea"/>
                <a:cs typeface="코트라 고딕체" panose="02020603020101020101" pitchFamily="18" charset="-127"/>
              </a:rPr>
              <a:t>)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52545B1-66C5-4852-ADB1-D46330EB8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052457"/>
              </p:ext>
            </p:extLst>
          </p:nvPr>
        </p:nvGraphicFramePr>
        <p:xfrm>
          <a:off x="527387" y="2015505"/>
          <a:ext cx="7663430" cy="396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016">
                  <a:extLst>
                    <a:ext uri="{9D8B030D-6E8A-4147-A177-3AD203B41FA5}">
                      <a16:colId xmlns:a16="http://schemas.microsoft.com/office/drawing/2014/main" val="3877325338"/>
                    </a:ext>
                  </a:extLst>
                </a:gridCol>
                <a:gridCol w="1615675">
                  <a:extLst>
                    <a:ext uri="{9D8B030D-6E8A-4147-A177-3AD203B41FA5}">
                      <a16:colId xmlns:a16="http://schemas.microsoft.com/office/drawing/2014/main" val="3387206668"/>
                    </a:ext>
                  </a:extLst>
                </a:gridCol>
                <a:gridCol w="5227739">
                  <a:extLst>
                    <a:ext uri="{9D8B030D-6E8A-4147-A177-3AD203B41FA5}">
                      <a16:colId xmlns:a16="http://schemas.microsoft.com/office/drawing/2014/main" val="1654705365"/>
                    </a:ext>
                  </a:extLst>
                </a:gridCol>
              </a:tblGrid>
              <a:tr h="291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보조비목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KOTRA </a:t>
                      </a:r>
                      <a:r>
                        <a:rPr lang="ko-KR" altLang="en-US" sz="1200" b="1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결산비목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기본사업비 정산분류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68864"/>
                  </a:ext>
                </a:extLst>
              </a:tr>
              <a:tr h="228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인건비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지급수수료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사환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운전기사 수당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보험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고용주세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퇴충금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694218"/>
                  </a:ext>
                </a:extLst>
              </a:tr>
              <a:tr h="1606356"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1.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각종 수수료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카드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·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계좌 수수료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우편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·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통관비용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배송료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이체수수료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(ZOOM)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등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2.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소모품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사무용품 등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3.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지급 수수료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번역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회계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세무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법률자문 등 수수료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4.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수리비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비품 등 수선비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5.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관옥비용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전화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인터넷 등 통신비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청소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소독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보안 비용 등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세금과 공과금은 제외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5.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도서인쇄비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서적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DB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이용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신문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자료 구매 등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6.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공고료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광고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게재료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공고 비용 등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7.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가입비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협회 가입비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정기회비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한인회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상공회의소 등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b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8.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 당일 외부와의 업무협의를 위해 필요한 관할지 이동경비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단순 시내교통비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911321"/>
                  </a:ext>
                </a:extLst>
              </a:tr>
              <a:tr h="356968"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세금과공과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1.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세금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재산세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무역관 법적지위 관련 세금</a:t>
                      </a:r>
                      <a:b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</a:b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2.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관옥 공과금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관옥 관리비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유틸리티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전기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가스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수도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보험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37964"/>
                  </a:ext>
                </a:extLst>
              </a:tr>
              <a:tr h="228169"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지급임차료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상담장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시설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장비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물품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복사기 등 사무용품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임차료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14546"/>
                  </a:ext>
                </a:extLst>
              </a:tr>
              <a:tr h="228169"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차량비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공용차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 비용 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: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주유대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차량 점검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·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세차비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주차비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공용차량 보험료 등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868770"/>
                  </a:ext>
                </a:extLst>
              </a:tr>
              <a:tr h="228169"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운영비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기타운영비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99952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특근야식대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내방객 차대 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107418"/>
                  </a:ext>
                </a:extLst>
              </a:tr>
              <a:tr h="3491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여비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국외여비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항공임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여비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숙박비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일비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), </a:t>
                      </a:r>
                      <a:r>
                        <a:rPr lang="ko-KR" alt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출장기안이 있는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출장 관련 교통비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택시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시내버스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 등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670257"/>
                  </a:ext>
                </a:extLst>
              </a:tr>
              <a:tr h="4441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업무추진비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업무추진비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기본사업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간담회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워크샵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기부금</a:t>
                      </a:r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코트라 고딕체" panose="02020603020101020101" pitchFamily="18" charset="-127"/>
                          <a:ea typeface="코트라 고딕체" panose="02020603020101020101" pitchFamily="18" charset="-127"/>
                          <a:cs typeface="코트라 고딕체" panose="02020603020101020101" pitchFamily="18" charset="-127"/>
                        </a:rPr>
                        <a:t>접대비 등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코트라 고딕체" panose="02020603020101020101" pitchFamily="18" charset="-127"/>
                        <a:ea typeface="코트라 고딕체" panose="02020603020101020101" pitchFamily="18" charset="-127"/>
                        <a:cs typeface="코트라 고딕체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1777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27388" y="1573638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기본사업비 분류 기준</a:t>
            </a:r>
            <a:endParaRPr lang="ko-KR" altLang="en-US" sz="1600"/>
          </a:p>
        </p:txBody>
      </p:sp>
      <p:sp>
        <p:nvSpPr>
          <p:cNvPr id="5" name="직사각형 4"/>
          <p:cNvSpPr/>
          <p:nvPr/>
        </p:nvSpPr>
        <p:spPr>
          <a:xfrm>
            <a:off x="527388" y="6185522"/>
            <a:ext cx="2053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주요 오정산 사례</a:t>
            </a:r>
            <a:endParaRPr lang="ko-KR" altLang="en-US" sz="16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69" y="6619727"/>
            <a:ext cx="7291448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44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321" y="503337"/>
            <a:ext cx="7992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+mn-ea"/>
                <a:cs typeface="코트라 고딕체" panose="02020603020101020101" pitchFamily="18" charset="-127"/>
              </a:rPr>
              <a:t>11.4.2 </a:t>
            </a:r>
            <a:r>
              <a:rPr lang="ko-KR" altLang="en-US" sz="1400" b="1">
                <a:latin typeface="+mn-ea"/>
                <a:cs typeface="코트라 고딕체" panose="02020603020101020101" pitchFamily="18" charset="-127"/>
              </a:rPr>
              <a:t>소액경비 일괄 정산 시 </a:t>
            </a:r>
            <a:r>
              <a:rPr lang="en-US" altLang="ko-KR" sz="1400" b="1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400" b="1">
                <a:latin typeface="+mn-ea"/>
                <a:cs typeface="코트라 고딕체" panose="02020603020101020101" pitchFamily="18" charset="-127"/>
              </a:rPr>
              <a:t>비목별 정산 필요</a:t>
            </a:r>
            <a:endParaRPr lang="en-US" altLang="ko-KR" sz="1400" b="1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 - (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정산방법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) </a:t>
            </a:r>
            <a:br>
              <a:rPr lang="en-US" altLang="ko-KR" sz="1400">
                <a:latin typeface="+mn-ea"/>
                <a:cs typeface="코트라 고딕체" panose="02020603020101020101" pitchFamily="18" charset="-127"/>
              </a:rPr>
            </a:b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① 기본사업비 분류 기준에 맞는 비목끼리 분류</a:t>
            </a:r>
            <a:endParaRPr lang="en-US" altLang="ko-KR" sz="140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② 일괄 정산 희망 시 비목별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운영비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업무추진비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기타운영비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차량비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) 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정산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총 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4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개 전표 생성</a:t>
            </a:r>
            <a:endParaRPr lang="en-US" altLang="ko-KR" sz="140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en-US" altLang="ko-KR" sz="140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 - (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오정산 예시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7.19 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소액현금 지출 건을 운영비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기본사업</a:t>
            </a:r>
            <a:r>
              <a:rPr lang="en-US" altLang="ko-KR" sz="140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1400">
                <a:latin typeface="+mn-ea"/>
                <a:cs typeface="코트라 고딕체" panose="02020603020101020101" pitchFamily="18" charset="-127"/>
              </a:rPr>
              <a:t>으로 일괄 정산 </a:t>
            </a:r>
            <a:endParaRPr lang="en-US" altLang="ko-KR" sz="140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21" y="3023617"/>
            <a:ext cx="8157155" cy="31823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071" y="2627525"/>
            <a:ext cx="3805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오정산 예시 및 소액현금 지출건 정산 방법</a:t>
            </a:r>
          </a:p>
        </p:txBody>
      </p:sp>
    </p:spTree>
    <p:extLst>
      <p:ext uri="{BB962C8B-B14F-4D97-AF65-F5344CB8AC3E}">
        <p14:creationId xmlns:p14="http://schemas.microsoft.com/office/powerpoint/2010/main" val="199337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9184DD-4401-BF2E-5369-D9EBFB315FF8}"/>
              </a:ext>
            </a:extLst>
          </p:cNvPr>
          <p:cNvSpPr/>
          <p:nvPr/>
        </p:nvSpPr>
        <p:spPr>
          <a:xfrm>
            <a:off x="141255" y="3008015"/>
            <a:ext cx="8398139" cy="18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1.1.4.3. ERP&lt;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자금잔액명세서</a:t>
            </a:r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&gt;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상의 </a:t>
            </a:r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‘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경리장부</a:t>
            </a:r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’ 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잔액</a:t>
            </a:r>
            <a:endParaRPr lang="en-US" altLang="ko-KR" sz="887" b="1" dirty="0">
              <a:latin typeface="+mn-ea"/>
              <a:cs typeface="코트라 볼드체" panose="02020603020101020101" pitchFamily="18" charset="-127"/>
            </a:endParaRPr>
          </a:p>
          <a:p>
            <a:pPr fontAlgn="ctr"/>
            <a:endParaRPr lang="en-US" altLang="ko-KR" sz="887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ko-KR" altLang="en-US" sz="887" dirty="0">
                <a:latin typeface="+mn-ea"/>
              </a:rPr>
              <a:t>그리고 </a:t>
            </a:r>
            <a:r>
              <a:rPr lang="en-US" altLang="ko-KR" sz="887" dirty="0">
                <a:latin typeface="+mn-ea"/>
              </a:rPr>
              <a:t>ERP&lt;</a:t>
            </a:r>
            <a:r>
              <a:rPr lang="ko-KR" altLang="en-US" sz="887" dirty="0">
                <a:latin typeface="+mn-ea"/>
              </a:rPr>
              <a:t>자금잔액명세서</a:t>
            </a:r>
            <a:r>
              <a:rPr lang="en-US" altLang="ko-KR" sz="887" dirty="0">
                <a:latin typeface="+mn-ea"/>
              </a:rPr>
              <a:t>&gt; </a:t>
            </a:r>
            <a:r>
              <a:rPr lang="ko-KR" altLang="en-US" sz="887" dirty="0">
                <a:latin typeface="+mn-ea"/>
              </a:rPr>
              <a:t>메뉴에서 </a:t>
            </a:r>
            <a:r>
              <a:rPr lang="en-US" altLang="ko-KR" sz="887" dirty="0">
                <a:latin typeface="+mn-ea"/>
              </a:rPr>
              <a:t>&lt;</a:t>
            </a:r>
            <a:r>
              <a:rPr lang="ko-KR" altLang="en-US" sz="887" dirty="0">
                <a:latin typeface="+mn-ea"/>
              </a:rPr>
              <a:t>나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 err="1">
                <a:latin typeface="+mn-ea"/>
              </a:rPr>
              <a:t>은행잔고대사표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>
                <a:latin typeface="+mn-ea"/>
              </a:rPr>
              <a:t>경리장부잔액</a:t>
            </a:r>
            <a:r>
              <a:rPr lang="en-US" altLang="ko-KR" sz="887" dirty="0">
                <a:latin typeface="+mn-ea"/>
              </a:rPr>
              <a:t>&gt; </a:t>
            </a:r>
            <a:r>
              <a:rPr lang="ko-KR" altLang="en-US" sz="887" dirty="0">
                <a:latin typeface="+mn-ea"/>
              </a:rPr>
              <a:t>컬럼을 보면 각 </a:t>
            </a:r>
            <a:r>
              <a:rPr lang="ko-KR" altLang="en-US" sz="887" dirty="0" err="1">
                <a:latin typeface="+mn-ea"/>
              </a:rPr>
              <a:t>장부별</a:t>
            </a:r>
            <a:r>
              <a:rPr lang="ko-KR" altLang="en-US" sz="887" dirty="0">
                <a:latin typeface="+mn-ea"/>
              </a:rPr>
              <a:t> 잔액이 있는데</a:t>
            </a:r>
            <a:r>
              <a:rPr lang="en-US" altLang="ko-KR" sz="887" dirty="0">
                <a:latin typeface="+mn-ea"/>
              </a:rPr>
              <a:t>, </a:t>
            </a:r>
            <a:r>
              <a:rPr lang="ko-KR" altLang="en-US" sz="887" dirty="0">
                <a:latin typeface="+mn-ea"/>
              </a:rPr>
              <a:t>이 수치는 직접 기재하는 것이 아니고 </a:t>
            </a:r>
            <a:r>
              <a:rPr lang="en-US" altLang="ko-KR" sz="887" dirty="0">
                <a:latin typeface="+mn-ea"/>
              </a:rPr>
              <a:t>ERP&lt;</a:t>
            </a:r>
            <a:r>
              <a:rPr lang="ko-KR" altLang="en-US" sz="887" dirty="0">
                <a:latin typeface="+mn-ea"/>
              </a:rPr>
              <a:t>경리장부조회</a:t>
            </a:r>
            <a:r>
              <a:rPr lang="en-US" altLang="ko-KR" sz="887" dirty="0">
                <a:latin typeface="+mn-ea"/>
              </a:rPr>
              <a:t>&gt;</a:t>
            </a:r>
            <a:r>
              <a:rPr lang="ko-KR" altLang="en-US" sz="887" dirty="0">
                <a:latin typeface="+mn-ea"/>
              </a:rPr>
              <a:t>에서의</a:t>
            </a:r>
            <a:r>
              <a:rPr lang="en-US" altLang="ko-KR" sz="887" dirty="0">
                <a:latin typeface="+mn-ea"/>
              </a:rPr>
              <a:t> </a:t>
            </a:r>
            <a:r>
              <a:rPr lang="ko-KR" altLang="en-US" sz="887" dirty="0">
                <a:latin typeface="+mn-ea"/>
              </a:rPr>
              <a:t>각 장부 잔액이 자동으로 표시됩니다</a:t>
            </a:r>
            <a:r>
              <a:rPr lang="en-US" altLang="ko-KR" sz="887" dirty="0">
                <a:latin typeface="+mn-ea"/>
              </a:rPr>
              <a:t>. (</a:t>
            </a:r>
            <a:r>
              <a:rPr lang="ko-KR" altLang="en-US" sz="887" dirty="0">
                <a:latin typeface="+mn-ea"/>
              </a:rPr>
              <a:t>신용카드의 경우 결제가 되지 않은 경우 </a:t>
            </a:r>
            <a:r>
              <a:rPr lang="en-US" altLang="ko-KR" sz="887" dirty="0">
                <a:latin typeface="+mn-ea"/>
              </a:rPr>
              <a:t>(-)</a:t>
            </a:r>
            <a:r>
              <a:rPr lang="ko-KR" altLang="en-US" sz="887" dirty="0">
                <a:latin typeface="+mn-ea"/>
              </a:rPr>
              <a:t>잔액이 정상</a:t>
            </a:r>
            <a:r>
              <a:rPr lang="en-US" altLang="ko-KR" sz="887" dirty="0">
                <a:latin typeface="+mn-ea"/>
              </a:rPr>
              <a:t>)</a:t>
            </a:r>
          </a:p>
          <a:p>
            <a:pPr fontAlgn="ctr"/>
            <a:endParaRPr lang="en-US" altLang="ko-KR" sz="887" dirty="0">
              <a:latin typeface="+mn-ea"/>
            </a:endParaRPr>
          </a:p>
          <a:p>
            <a:pPr fontAlgn="ctr"/>
            <a:r>
              <a:rPr lang="ko-KR" altLang="en-US" sz="887" dirty="0">
                <a:latin typeface="+mn-ea"/>
              </a:rPr>
              <a:t>다만</a:t>
            </a:r>
            <a:r>
              <a:rPr lang="en-US" altLang="ko-KR" sz="887" dirty="0">
                <a:latin typeface="+mn-ea"/>
              </a:rPr>
              <a:t>, </a:t>
            </a:r>
            <a:r>
              <a:rPr lang="ko-KR" altLang="en-US" sz="887" dirty="0">
                <a:latin typeface="+mn-ea"/>
              </a:rPr>
              <a:t>이 컬럼에 자동으로 기재된 금액이</a:t>
            </a:r>
            <a:r>
              <a:rPr lang="en-US" altLang="ko-KR" sz="887" dirty="0">
                <a:latin typeface="+mn-ea"/>
              </a:rPr>
              <a:t> ERP &lt;</a:t>
            </a:r>
            <a:r>
              <a:rPr lang="ko-KR" altLang="en-US" sz="887" dirty="0">
                <a:latin typeface="+mn-ea"/>
              </a:rPr>
              <a:t>경리장부조회</a:t>
            </a:r>
            <a:r>
              <a:rPr lang="en-US" altLang="ko-KR" sz="887" dirty="0">
                <a:latin typeface="+mn-ea"/>
              </a:rPr>
              <a:t>&gt;</a:t>
            </a:r>
            <a:r>
              <a:rPr lang="ko-KR" altLang="en-US" sz="887" dirty="0">
                <a:latin typeface="+mn-ea"/>
              </a:rPr>
              <a:t>에서의 각 장부 잔액과 다른 금액으로</a:t>
            </a:r>
            <a:endParaRPr lang="en-US" altLang="ko-KR" sz="887" dirty="0">
              <a:latin typeface="+mn-ea"/>
            </a:endParaRPr>
          </a:p>
          <a:p>
            <a:pPr fontAlgn="ctr"/>
            <a:r>
              <a:rPr lang="ko-KR" altLang="en-US" sz="887" dirty="0">
                <a:latin typeface="+mn-ea"/>
              </a:rPr>
              <a:t>표시되는 경우가 있는데</a:t>
            </a:r>
            <a:r>
              <a:rPr lang="en-US" altLang="ko-KR" sz="887" dirty="0">
                <a:latin typeface="+mn-ea"/>
              </a:rPr>
              <a:t>, </a:t>
            </a:r>
            <a:r>
              <a:rPr lang="ko-KR" altLang="en-US" sz="887" dirty="0">
                <a:latin typeface="+mn-ea"/>
              </a:rPr>
              <a:t>이 케이스는 </a:t>
            </a:r>
            <a:r>
              <a:rPr lang="en-US" altLang="ko-KR" sz="887" dirty="0">
                <a:latin typeface="+mn-ea"/>
              </a:rPr>
              <a:t>1.1.4.5.</a:t>
            </a:r>
            <a:r>
              <a:rPr lang="ko-KR" altLang="en-US" sz="887" dirty="0">
                <a:latin typeface="+mn-ea"/>
              </a:rPr>
              <a:t>를 참고하세요</a:t>
            </a:r>
            <a:endParaRPr lang="en-US" altLang="ko-KR" sz="887" dirty="0">
              <a:latin typeface="+mn-ea"/>
            </a:endParaRPr>
          </a:p>
          <a:p>
            <a:pPr fontAlgn="ctr"/>
            <a:endParaRPr lang="en-US" altLang="ko-KR" sz="887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1.1.4.4.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 차액</a:t>
            </a:r>
            <a:endParaRPr lang="en-US" altLang="ko-KR" sz="887" b="1" dirty="0">
              <a:latin typeface="+mn-ea"/>
              <a:cs typeface="코트라 볼드체" panose="02020603020101020101" pitchFamily="18" charset="-127"/>
            </a:endParaRPr>
          </a:p>
          <a:p>
            <a:pPr fontAlgn="ctr"/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결국 위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(1.1.4.1)(1.1.4.2)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에서 직접 기재한 </a:t>
            </a:r>
            <a:r>
              <a:rPr lang="en-US" altLang="ko-KR" sz="887" dirty="0">
                <a:latin typeface="+mn-ea"/>
              </a:rPr>
              <a:t>&lt;</a:t>
            </a:r>
            <a:r>
              <a:rPr lang="ko-KR" altLang="en-US" sz="887" dirty="0">
                <a:latin typeface="+mn-ea"/>
              </a:rPr>
              <a:t>나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 err="1">
                <a:latin typeface="+mn-ea"/>
              </a:rPr>
              <a:t>은행잔고대사표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 err="1">
                <a:latin typeface="+mn-ea"/>
              </a:rPr>
              <a:t>은행잔고증명서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>
                <a:latin typeface="+mn-ea"/>
              </a:rPr>
              <a:t>현지화금액</a:t>
            </a:r>
            <a:r>
              <a:rPr lang="en-US" altLang="ko-KR" sz="887" dirty="0">
                <a:latin typeface="+mn-ea"/>
              </a:rPr>
              <a:t>/</a:t>
            </a:r>
            <a:r>
              <a:rPr lang="ko-KR" altLang="en-US" sz="887" dirty="0">
                <a:latin typeface="+mn-ea"/>
              </a:rPr>
              <a:t>송금통화금액</a:t>
            </a:r>
            <a:r>
              <a:rPr lang="en-US" altLang="ko-KR" sz="887" dirty="0">
                <a:latin typeface="+mn-ea"/>
              </a:rPr>
              <a:t>/</a:t>
            </a:r>
            <a:r>
              <a:rPr lang="ko-KR" altLang="en-US" sz="887" dirty="0">
                <a:latin typeface="+mn-ea"/>
              </a:rPr>
              <a:t>신용카드금액</a:t>
            </a:r>
            <a:r>
              <a:rPr lang="en-US" altLang="ko-KR" sz="887" dirty="0">
                <a:latin typeface="+mn-ea"/>
              </a:rPr>
              <a:t>&gt;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 상의 금액과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 (1.1.4.3)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에서 자동으로 표시되는 </a:t>
            </a:r>
            <a:r>
              <a:rPr lang="ko-KR" altLang="en-US" sz="887" dirty="0">
                <a:latin typeface="+mn-ea"/>
              </a:rPr>
              <a:t> </a:t>
            </a:r>
            <a:r>
              <a:rPr lang="en-US" altLang="ko-KR" sz="887" dirty="0">
                <a:latin typeface="+mn-ea"/>
              </a:rPr>
              <a:t>&lt;</a:t>
            </a:r>
            <a:r>
              <a:rPr lang="ko-KR" altLang="en-US" sz="887" dirty="0">
                <a:latin typeface="+mn-ea"/>
              </a:rPr>
              <a:t>나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 err="1">
                <a:latin typeface="+mn-ea"/>
              </a:rPr>
              <a:t>은행잔고대사표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>
                <a:latin typeface="+mn-ea"/>
              </a:rPr>
              <a:t>경리장부잔액</a:t>
            </a:r>
            <a:r>
              <a:rPr lang="en-US" altLang="ko-KR" sz="887" dirty="0">
                <a:latin typeface="+mn-ea"/>
              </a:rPr>
              <a:t>&gt; </a:t>
            </a:r>
            <a:r>
              <a:rPr lang="ko-KR" altLang="en-US" sz="887" dirty="0">
                <a:latin typeface="+mn-ea"/>
              </a:rPr>
              <a:t>상의 </a:t>
            </a:r>
            <a:r>
              <a:rPr lang="ko-KR" altLang="en-US" sz="887" dirty="0" err="1">
                <a:latin typeface="+mn-ea"/>
              </a:rPr>
              <a:t>금액간의</a:t>
            </a:r>
            <a:r>
              <a:rPr lang="ko-KR" altLang="en-US" sz="887" dirty="0">
                <a:latin typeface="+mn-ea"/>
              </a:rPr>
              <a:t> 차이금액이</a:t>
            </a:r>
            <a:r>
              <a:rPr lang="en-US" altLang="ko-KR" sz="887" dirty="0">
                <a:latin typeface="+mn-ea"/>
              </a:rPr>
              <a:t> &lt;</a:t>
            </a:r>
            <a:r>
              <a:rPr lang="ko-KR" altLang="en-US" sz="887" dirty="0">
                <a:latin typeface="+mn-ea"/>
              </a:rPr>
              <a:t>나</a:t>
            </a:r>
            <a:r>
              <a:rPr lang="en-US" altLang="ko-KR" sz="887" dirty="0">
                <a:latin typeface="+mn-ea"/>
              </a:rPr>
              <a:t>. </a:t>
            </a:r>
            <a:r>
              <a:rPr lang="ko-KR" altLang="en-US" sz="887" dirty="0" err="1">
                <a:latin typeface="+mn-ea"/>
              </a:rPr>
              <a:t>은행잔고대사표</a:t>
            </a:r>
            <a:r>
              <a:rPr lang="en-US" altLang="ko-KR" sz="887" dirty="0">
                <a:latin typeface="+mn-ea"/>
              </a:rPr>
              <a:t>-</a:t>
            </a:r>
            <a:r>
              <a:rPr lang="ko-KR" altLang="en-US" sz="887" dirty="0">
                <a:latin typeface="+mn-ea"/>
              </a:rPr>
              <a:t>차액</a:t>
            </a:r>
            <a:r>
              <a:rPr lang="en-US" altLang="ko-KR" sz="887" dirty="0">
                <a:latin typeface="+mn-ea"/>
              </a:rPr>
              <a:t>&gt;</a:t>
            </a:r>
            <a:r>
              <a:rPr lang="ko-KR" altLang="en-US" sz="887" dirty="0">
                <a:latin typeface="+mn-ea"/>
              </a:rPr>
              <a:t>에 자동으로 표시 되게 됩니다</a:t>
            </a:r>
            <a:r>
              <a:rPr lang="en-US" altLang="ko-KR" sz="887" dirty="0">
                <a:latin typeface="+mn-ea"/>
              </a:rPr>
              <a:t>.</a:t>
            </a:r>
          </a:p>
          <a:p>
            <a:pPr fontAlgn="ctr"/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이 차액이 왜 나게 되는지를 각장부별 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다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차액설명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</a:rPr>
              <a:t>에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직접 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</a:rPr>
              <a:t>기재해야하고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여기서 기재한 차액설명의 금액 합이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 &lt;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나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</a:rPr>
              <a:t>은행잔고대사표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차액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과 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</a:rPr>
              <a:t>일치해야지만</a:t>
            </a:r>
            <a:endParaRPr lang="en-US" altLang="ko-KR" sz="887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ERP&lt;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자금잔액명세서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&gt;</a:t>
            </a:r>
            <a:r>
              <a:rPr lang="ko-KR" altLang="en-US" sz="887" dirty="0">
                <a:solidFill>
                  <a:srgbClr val="000000"/>
                </a:solidFill>
                <a:latin typeface="+mn-ea"/>
              </a:rPr>
              <a:t>가 정상적으로 확정이 됩니다</a:t>
            </a:r>
            <a:r>
              <a:rPr lang="en-US" altLang="ko-KR" sz="887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9" y="5423958"/>
            <a:ext cx="4449383" cy="2647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58A3C-9BBA-C01D-F56E-877B7D944776}"/>
              </a:ext>
            </a:extLst>
          </p:cNvPr>
          <p:cNvSpPr txBox="1"/>
          <p:nvPr/>
        </p:nvSpPr>
        <p:spPr>
          <a:xfrm>
            <a:off x="295128" y="5146959"/>
            <a:ext cx="4817083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en-US" altLang="ko-KR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ERP </a:t>
            </a: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자금잔액명세서 경리장부조회 경리장부잔액</a:t>
            </a:r>
          </a:p>
        </p:txBody>
      </p:sp>
    </p:spTree>
    <p:extLst>
      <p:ext uri="{BB962C8B-B14F-4D97-AF65-F5344CB8AC3E}">
        <p14:creationId xmlns:p14="http://schemas.microsoft.com/office/powerpoint/2010/main" val="314462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F2D5DE-970F-5F39-25D9-7C65DA5C2873}"/>
              </a:ext>
            </a:extLst>
          </p:cNvPr>
          <p:cNvSpPr/>
          <p:nvPr/>
        </p:nvSpPr>
        <p:spPr>
          <a:xfrm>
            <a:off x="207684" y="2983902"/>
            <a:ext cx="8132376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1.1.4.5.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 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ERP&lt;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자금잔액명세서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&gt;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상의 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‘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경리장부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’ </a:t>
            </a:r>
            <a:r>
              <a:rPr lang="ko-KR" altLang="en-US" sz="776" b="1">
                <a:latin typeface="+mn-ea"/>
                <a:cs typeface="코트라 볼드체" panose="02020603020101020101" pitchFamily="18" charset="-127"/>
              </a:rPr>
              <a:t>잔액이 </a:t>
            </a:r>
            <a:r>
              <a:rPr lang="en-US" altLang="ko-KR" sz="776" b="1">
                <a:latin typeface="+mn-ea"/>
                <a:cs typeface="코트라 볼드체" panose="02020603020101020101" pitchFamily="18" charset="-127"/>
              </a:rPr>
              <a:t>ERP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&lt;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경리장부조회</a:t>
            </a:r>
            <a:r>
              <a:rPr lang="en-US" altLang="ko-KR" sz="776" b="1" dirty="0">
                <a:latin typeface="+mn-ea"/>
                <a:cs typeface="코트라 볼드체" panose="02020603020101020101" pitchFamily="18" charset="-127"/>
              </a:rPr>
              <a:t>&gt;</a:t>
            </a:r>
            <a:r>
              <a:rPr lang="ko-KR" altLang="en-US" sz="776" b="1" dirty="0">
                <a:latin typeface="+mn-ea"/>
                <a:cs typeface="코트라 볼드체" panose="02020603020101020101" pitchFamily="18" charset="-127"/>
              </a:rPr>
              <a:t>에서의 각 장부 잔액과 다른 경우 </a:t>
            </a:r>
            <a:endParaRPr lang="en-US" altLang="ko-KR" sz="776" b="1" dirty="0">
              <a:latin typeface="+mn-ea"/>
              <a:cs typeface="코트라 볼드체" panose="02020603020101020101" pitchFamily="18" charset="-127"/>
            </a:endParaRPr>
          </a:p>
          <a:p>
            <a:pPr fontAlgn="ctr"/>
            <a:endParaRPr lang="en-US" altLang="ko-KR" sz="776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776" dirty="0">
                <a:latin typeface="+mn-ea"/>
              </a:rPr>
              <a:t>ERP&lt;</a:t>
            </a:r>
            <a:r>
              <a:rPr lang="ko-KR" altLang="en-US" sz="776" dirty="0">
                <a:latin typeface="+mn-ea"/>
              </a:rPr>
              <a:t>경리장부조회</a:t>
            </a:r>
            <a:r>
              <a:rPr lang="en-US" altLang="ko-KR" sz="776" dirty="0">
                <a:latin typeface="+mn-ea"/>
              </a:rPr>
              <a:t>&gt; </a:t>
            </a:r>
            <a:r>
              <a:rPr lang="ko-KR" altLang="en-US" sz="776" dirty="0">
                <a:latin typeface="+mn-ea"/>
              </a:rPr>
              <a:t>메뉴에서의 </a:t>
            </a:r>
            <a:r>
              <a:rPr lang="en-US" altLang="ko-KR" sz="776" dirty="0">
                <a:latin typeface="+mn-ea"/>
              </a:rPr>
              <a:t>"</a:t>
            </a:r>
            <a:r>
              <a:rPr lang="ko-KR" altLang="en-US" sz="776" dirty="0">
                <a:latin typeface="+mn-ea"/>
              </a:rPr>
              <a:t>경리장부잔액</a:t>
            </a:r>
            <a:r>
              <a:rPr lang="en-US" altLang="ko-KR" sz="776" dirty="0">
                <a:latin typeface="+mn-ea"/>
              </a:rPr>
              <a:t>"</a:t>
            </a:r>
            <a:r>
              <a:rPr lang="ko-KR" altLang="en-US" sz="776" dirty="0">
                <a:latin typeface="+mn-ea"/>
              </a:rPr>
              <a:t>과 </a:t>
            </a:r>
            <a:r>
              <a:rPr lang="en-US" altLang="ko-KR" sz="776" dirty="0">
                <a:latin typeface="+mn-ea"/>
              </a:rPr>
              <a:t>ERP&lt;</a:t>
            </a:r>
            <a:r>
              <a:rPr lang="ko-KR" altLang="en-US" sz="776" dirty="0">
                <a:latin typeface="+mn-ea"/>
              </a:rPr>
              <a:t>자금잔액명세서</a:t>
            </a:r>
            <a:r>
              <a:rPr lang="en-US" altLang="ko-KR" sz="776" dirty="0">
                <a:latin typeface="+mn-ea"/>
              </a:rPr>
              <a:t>&gt; </a:t>
            </a:r>
            <a:r>
              <a:rPr lang="ko-KR" altLang="en-US" sz="776" dirty="0">
                <a:latin typeface="+mn-ea"/>
              </a:rPr>
              <a:t>메뉴에서의 </a:t>
            </a:r>
            <a:r>
              <a:rPr lang="en-US" altLang="ko-KR" sz="776" dirty="0">
                <a:latin typeface="+mn-ea"/>
              </a:rPr>
              <a:t>"</a:t>
            </a:r>
            <a:r>
              <a:rPr lang="ko-KR" altLang="en-US" sz="776" dirty="0">
                <a:latin typeface="+mn-ea"/>
              </a:rPr>
              <a:t>경리장부잔액</a:t>
            </a:r>
            <a:r>
              <a:rPr lang="en-US" altLang="ko-KR" sz="776" dirty="0">
                <a:latin typeface="+mn-ea"/>
              </a:rPr>
              <a:t>"</a:t>
            </a:r>
            <a:r>
              <a:rPr lang="ko-KR" altLang="en-US" sz="776" dirty="0">
                <a:latin typeface="+mn-ea"/>
              </a:rPr>
              <a:t>은 서로 </a:t>
            </a:r>
            <a:r>
              <a:rPr lang="ko-KR" altLang="en-US" sz="776" dirty="0" err="1">
                <a:latin typeface="+mn-ea"/>
              </a:rPr>
              <a:t>일치해야하는게</a:t>
            </a:r>
            <a:r>
              <a:rPr lang="ko-KR" altLang="en-US" sz="776" dirty="0">
                <a:latin typeface="+mn-ea"/>
              </a:rPr>
              <a:t> 원칙이나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서로 차이가 나는 경우도 </a:t>
            </a:r>
            <a:r>
              <a:rPr lang="ko-KR" altLang="en-US" sz="776" dirty="0" err="1">
                <a:latin typeface="+mn-ea"/>
              </a:rPr>
              <a:t>있을수</a:t>
            </a:r>
            <a:r>
              <a:rPr lang="ko-KR" altLang="en-US" sz="776" dirty="0">
                <a:latin typeface="+mn-ea"/>
              </a:rPr>
              <a:t> 있습니다</a:t>
            </a:r>
            <a:r>
              <a:rPr lang="en-US" altLang="ko-KR" sz="776" dirty="0">
                <a:latin typeface="+mn-ea"/>
              </a:rPr>
              <a:t>. </a:t>
            </a:r>
            <a:r>
              <a:rPr lang="ko-KR" altLang="en-US" sz="776" dirty="0">
                <a:latin typeface="+mn-ea"/>
              </a:rPr>
              <a:t>대표적인 원인이 </a:t>
            </a:r>
            <a:r>
              <a:rPr lang="ko-KR" altLang="en-US" sz="776" dirty="0" err="1">
                <a:latin typeface="+mn-ea"/>
              </a:rPr>
              <a:t>이체비목입니다</a:t>
            </a:r>
            <a:r>
              <a:rPr lang="en-US" altLang="ko-KR" sz="776" dirty="0">
                <a:latin typeface="+mn-ea"/>
              </a:rPr>
              <a:t>.</a:t>
            </a:r>
          </a:p>
          <a:p>
            <a:pPr fontAlgn="ctr"/>
            <a:endParaRPr lang="en-US" altLang="ko-KR" sz="776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776" dirty="0">
                <a:latin typeface="+mn-ea"/>
              </a:rPr>
              <a:t>ERP&lt;</a:t>
            </a:r>
            <a:r>
              <a:rPr lang="ko-KR" altLang="en-US" sz="776" dirty="0">
                <a:latin typeface="+mn-ea"/>
              </a:rPr>
              <a:t>경리장부조회</a:t>
            </a:r>
            <a:r>
              <a:rPr lang="en-US" altLang="ko-KR" sz="776" dirty="0">
                <a:latin typeface="+mn-ea"/>
              </a:rPr>
              <a:t>&gt; </a:t>
            </a:r>
            <a:r>
              <a:rPr lang="ko-KR" altLang="en-US" sz="776" dirty="0">
                <a:latin typeface="+mn-ea"/>
              </a:rPr>
              <a:t>메뉴에서 조회되는 경리장부 잔액은 </a:t>
            </a:r>
            <a:r>
              <a:rPr lang="ko-KR" altLang="en-US" sz="776" dirty="0" err="1">
                <a:latin typeface="+mn-ea"/>
              </a:rPr>
              <a:t>이체비목으로</a:t>
            </a:r>
            <a:r>
              <a:rPr lang="ko-KR" altLang="en-US" sz="776" dirty="0">
                <a:latin typeface="+mn-ea"/>
              </a:rPr>
              <a:t> 입력한 것도 반영된 채 표시되는게 정상이지만</a:t>
            </a:r>
            <a:r>
              <a:rPr lang="en-US" altLang="ko-KR" sz="776" dirty="0">
                <a:latin typeface="+mn-ea"/>
              </a:rPr>
              <a:t>, </a:t>
            </a:r>
          </a:p>
          <a:p>
            <a:pPr fontAlgn="ctr"/>
            <a:endParaRPr lang="en-US" altLang="ko-KR" sz="776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776" dirty="0">
                <a:latin typeface="+mn-ea"/>
              </a:rPr>
              <a:t>ERP&lt;</a:t>
            </a:r>
            <a:r>
              <a:rPr lang="ko-KR" altLang="en-US" sz="776" dirty="0">
                <a:latin typeface="+mn-ea"/>
              </a:rPr>
              <a:t>자금잔액명세서</a:t>
            </a:r>
            <a:r>
              <a:rPr lang="en-US" altLang="ko-KR" sz="776" dirty="0">
                <a:latin typeface="+mn-ea"/>
              </a:rPr>
              <a:t>&gt; </a:t>
            </a:r>
            <a:r>
              <a:rPr lang="ko-KR" altLang="en-US" sz="776" dirty="0">
                <a:latin typeface="+mn-ea"/>
              </a:rPr>
              <a:t>메뉴에 </a:t>
            </a:r>
            <a:r>
              <a:rPr lang="en-US" altLang="ko-KR" sz="776" dirty="0">
                <a:latin typeface="+mn-ea"/>
              </a:rPr>
              <a:t>&lt;</a:t>
            </a:r>
            <a:r>
              <a:rPr lang="ko-KR" altLang="en-US" sz="776" dirty="0">
                <a:latin typeface="+mn-ea"/>
              </a:rPr>
              <a:t>나</a:t>
            </a:r>
            <a:r>
              <a:rPr lang="en-US" altLang="ko-KR" sz="776" dirty="0">
                <a:latin typeface="+mn-ea"/>
              </a:rPr>
              <a:t>.'</a:t>
            </a:r>
            <a:r>
              <a:rPr lang="ko-KR" altLang="en-US" sz="776" dirty="0" err="1">
                <a:latin typeface="+mn-ea"/>
              </a:rPr>
              <a:t>은행잔고대사표</a:t>
            </a:r>
            <a:r>
              <a:rPr lang="en-US" altLang="ko-KR" sz="776" dirty="0">
                <a:latin typeface="+mn-ea"/>
              </a:rPr>
              <a:t>-</a:t>
            </a:r>
            <a:r>
              <a:rPr lang="ko-KR" altLang="en-US" sz="776" dirty="0">
                <a:latin typeface="+mn-ea"/>
              </a:rPr>
              <a:t>경리장부잔액</a:t>
            </a:r>
            <a:r>
              <a:rPr lang="en-US" altLang="ko-KR" sz="776" dirty="0">
                <a:latin typeface="+mn-ea"/>
              </a:rPr>
              <a:t>&gt;</a:t>
            </a:r>
            <a:r>
              <a:rPr lang="ko-KR" altLang="en-US" sz="776" dirty="0">
                <a:latin typeface="+mn-ea"/>
              </a:rPr>
              <a:t>컬럼 에서 조회되는 경리장부 잔액은 </a:t>
            </a:r>
            <a:r>
              <a:rPr lang="ko-KR" altLang="en-US" sz="776" dirty="0" err="1">
                <a:latin typeface="+mn-ea"/>
              </a:rPr>
              <a:t>이체비목으로</a:t>
            </a:r>
            <a:r>
              <a:rPr lang="ko-KR" altLang="en-US" sz="776" dirty="0">
                <a:latin typeface="+mn-ea"/>
              </a:rPr>
              <a:t> 입력한 것은 </a:t>
            </a:r>
            <a:r>
              <a:rPr lang="ko-KR" altLang="en-US" sz="776" dirty="0" err="1">
                <a:latin typeface="+mn-ea"/>
              </a:rPr>
              <a:t>제외된채</a:t>
            </a:r>
            <a:r>
              <a:rPr lang="ko-KR" altLang="en-US" sz="776" dirty="0">
                <a:latin typeface="+mn-ea"/>
              </a:rPr>
              <a:t> 표시되는게 정상입니다</a:t>
            </a:r>
            <a:r>
              <a:rPr lang="en-US" altLang="ko-KR" sz="776" dirty="0">
                <a:latin typeface="+mn-ea"/>
              </a:rPr>
              <a:t>.</a:t>
            </a:r>
          </a:p>
          <a:p>
            <a:pPr fontAlgn="ctr"/>
            <a:endParaRPr lang="en-US" altLang="ko-KR" sz="776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ko-KR" altLang="en-US" sz="776" dirty="0">
                <a:latin typeface="+mn-ea"/>
              </a:rPr>
              <a:t>따라서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만약 분기마감일 기준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해소되지 않은 </a:t>
            </a:r>
            <a:r>
              <a:rPr lang="ko-KR" altLang="en-US" sz="776" dirty="0" err="1">
                <a:latin typeface="+mn-ea"/>
              </a:rPr>
              <a:t>이체비목이</a:t>
            </a:r>
            <a:r>
              <a:rPr lang="ko-KR" altLang="en-US" sz="776" dirty="0">
                <a:latin typeface="+mn-ea"/>
              </a:rPr>
              <a:t> </a:t>
            </a:r>
            <a:r>
              <a:rPr lang="ko-KR" altLang="en-US" sz="776" dirty="0" err="1">
                <a:latin typeface="+mn-ea"/>
              </a:rPr>
              <a:t>남아있다면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그 차액이 </a:t>
            </a:r>
            <a:r>
              <a:rPr lang="en-US" altLang="ko-KR" sz="776" dirty="0">
                <a:latin typeface="+mn-ea"/>
              </a:rPr>
              <a:t>&lt;&lt;</a:t>
            </a:r>
            <a:r>
              <a:rPr lang="ko-KR" altLang="en-US" sz="776" dirty="0">
                <a:latin typeface="+mn-ea"/>
              </a:rPr>
              <a:t>자금잔액명세서</a:t>
            </a:r>
            <a:r>
              <a:rPr lang="en-US" altLang="ko-KR" sz="776" dirty="0">
                <a:latin typeface="+mn-ea"/>
              </a:rPr>
              <a:t>&gt;&gt; </a:t>
            </a:r>
            <a:r>
              <a:rPr lang="ko-KR" altLang="en-US" sz="776" dirty="0">
                <a:latin typeface="+mn-ea"/>
              </a:rPr>
              <a:t>메뉴에 </a:t>
            </a:r>
            <a:r>
              <a:rPr lang="en-US" altLang="ko-KR" sz="776" dirty="0">
                <a:latin typeface="+mn-ea"/>
              </a:rPr>
              <a:t>&lt;</a:t>
            </a:r>
            <a:r>
              <a:rPr lang="ko-KR" altLang="en-US" sz="776" dirty="0">
                <a:latin typeface="+mn-ea"/>
              </a:rPr>
              <a:t>나</a:t>
            </a:r>
            <a:r>
              <a:rPr lang="en-US" altLang="ko-KR" sz="776" dirty="0">
                <a:latin typeface="+mn-ea"/>
              </a:rPr>
              <a:t>. </a:t>
            </a:r>
            <a:r>
              <a:rPr lang="ko-KR" altLang="en-US" sz="776" dirty="0" err="1">
                <a:latin typeface="+mn-ea"/>
              </a:rPr>
              <a:t>은행잔고대사표</a:t>
            </a:r>
            <a:r>
              <a:rPr lang="en-US" altLang="ko-KR" sz="776" dirty="0">
                <a:latin typeface="+mn-ea"/>
              </a:rPr>
              <a:t>-</a:t>
            </a:r>
            <a:r>
              <a:rPr lang="ko-KR" altLang="en-US" sz="776" dirty="0">
                <a:latin typeface="+mn-ea"/>
              </a:rPr>
              <a:t>차액</a:t>
            </a:r>
            <a:r>
              <a:rPr lang="en-US" altLang="ko-KR" sz="776" dirty="0">
                <a:latin typeface="+mn-ea"/>
              </a:rPr>
              <a:t>&gt;</a:t>
            </a:r>
            <a:r>
              <a:rPr lang="ko-KR" altLang="en-US" sz="776" dirty="0">
                <a:latin typeface="+mn-ea"/>
              </a:rPr>
              <a:t>으로 나오게 되고</a:t>
            </a:r>
            <a:r>
              <a:rPr lang="en-US" altLang="ko-KR" sz="776" dirty="0">
                <a:latin typeface="+mn-ea"/>
              </a:rPr>
              <a:t>, </a:t>
            </a:r>
            <a:r>
              <a:rPr lang="ko-KR" altLang="en-US" sz="776" dirty="0">
                <a:latin typeface="+mn-ea"/>
              </a:rPr>
              <a:t>이 차액을 아래 차액설명에 설명을 해야 합니다</a:t>
            </a:r>
            <a:r>
              <a:rPr lang="en-US" altLang="ko-KR" sz="776">
                <a:latin typeface="+mn-ea"/>
              </a:rPr>
              <a:t>. </a:t>
            </a:r>
            <a:endParaRPr lang="en-US" altLang="ko-KR" sz="776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EC7AF-ED60-D562-C70C-96A8E3281BB6}"/>
              </a:ext>
            </a:extLst>
          </p:cNvPr>
          <p:cNvSpPr txBox="1"/>
          <p:nvPr/>
        </p:nvSpPr>
        <p:spPr>
          <a:xfrm>
            <a:off x="207687" y="4451285"/>
            <a:ext cx="4498341" cy="22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잔액증명 예시 </a:t>
            </a:r>
            <a:r>
              <a:rPr lang="en-US" altLang="ko-KR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: </a:t>
            </a:r>
            <a:r>
              <a:rPr lang="ko-KR" altLang="en-US" sz="887" dirty="0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경리장부 잔액부분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2" y="4732266"/>
            <a:ext cx="5580197" cy="31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9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716856"/>
              </p:ext>
            </p:extLst>
          </p:nvPr>
        </p:nvGraphicFramePr>
        <p:xfrm>
          <a:off x="407010" y="5984574"/>
          <a:ext cx="5899957" cy="648186"/>
        </p:xfrm>
        <a:graphic>
          <a:graphicData uri="http://schemas.openxmlformats.org/drawingml/2006/table">
            <a:tbl>
              <a:tblPr/>
              <a:tblGrid>
                <a:gridCol w="956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1</a:t>
                      </a:r>
                      <a:r>
                        <a:rPr lang="ko-KR" altLang="en-US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인 무역관</a:t>
                      </a: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2</a:t>
                      </a:r>
                      <a:r>
                        <a:rPr lang="ko-KR" altLang="en-US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인 무역관</a:t>
                      </a: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5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3</a:t>
                      </a:r>
                      <a:r>
                        <a:rPr lang="ko-KR" altLang="en-US" sz="1000" b="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인 이상 무역관</a:t>
                      </a: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관장</a:t>
                      </a:r>
                      <a:endParaRPr lang="en-US" altLang="ko-KR" sz="1000" b="0" i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하위직급 직원</a:t>
                      </a:r>
                      <a:endParaRPr lang="en-US" altLang="ko-KR" sz="1000" b="0" i="0" kern="0" spc="-3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코트라 고딕체" panose="02020603020101020101" pitchFamily="18" charset="-127"/>
                        </a:rPr>
                        <a:t> 하위직급 직원 중에서 지명하여 대 본사 보고</a:t>
                      </a:r>
                      <a:endParaRPr lang="en-US" altLang="ko-KR" sz="1000" b="0" i="0" kern="0" spc="-3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코트라 고딕체" panose="02020603020101020101" pitchFamily="18" charset="-127"/>
                      </a:endParaRPr>
                    </a:p>
                  </a:txBody>
                  <a:tcPr marL="47809" marR="47809" marT="0" marB="531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0708" y="3325227"/>
            <a:ext cx="6967992" cy="238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497" tIns="33748" rIns="67497" bIns="33748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just"/>
            <a:r>
              <a:rPr lang="en-US" altLang="ko-KR" sz="887" b="1" dirty="0">
                <a:latin typeface="+mn-ea"/>
                <a:ea typeface="+mn-ea"/>
                <a:cs typeface="코트라 볼드체" panose="02020603020101020101" pitchFamily="18" charset="-127"/>
              </a:rPr>
              <a:t>1.2. </a:t>
            </a:r>
            <a:r>
              <a:rPr lang="ko-KR" altLang="en-US" sz="887" b="1" dirty="0">
                <a:latin typeface="+mn-ea"/>
                <a:ea typeface="+mn-ea"/>
                <a:cs typeface="코트라 볼드체" panose="02020603020101020101" pitchFamily="18" charset="-127"/>
              </a:rPr>
              <a:t>정산 기초 준비</a:t>
            </a:r>
            <a:endParaRPr lang="en-US" altLang="ko-KR" sz="887" b="1" dirty="0">
              <a:latin typeface="+mn-ea"/>
              <a:ea typeface="+mn-ea"/>
              <a:cs typeface="코트라 볼드체" panose="02020603020101020101" pitchFamily="18" charset="-127"/>
            </a:endParaRPr>
          </a:p>
          <a:p>
            <a:pPr algn="just"/>
            <a:r>
              <a:rPr lang="en-US" altLang="ko-KR" sz="887" b="1" dirty="0">
                <a:latin typeface="+mn-ea"/>
                <a:ea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887" b="1" dirty="0">
                <a:latin typeface="+mn-ea"/>
                <a:ea typeface="+mn-ea"/>
                <a:cs typeface="코트라 볼드체" panose="02020603020101020101" pitchFamily="18" charset="-127"/>
              </a:rPr>
              <a:t>1.2.1. </a:t>
            </a:r>
            <a:r>
              <a:rPr lang="ko-KR" altLang="en-US" sz="887" b="1" dirty="0">
                <a:latin typeface="+mn-ea"/>
                <a:ea typeface="+mn-ea"/>
                <a:cs typeface="코트라 볼드체" panose="02020603020101020101" pitchFamily="18" charset="-127"/>
              </a:rPr>
              <a:t>회계담당자 및 회계책임자 임명 </a:t>
            </a:r>
            <a:endParaRPr lang="en-US" altLang="ko-KR" sz="887" b="1" dirty="0">
              <a:latin typeface="+mn-ea"/>
              <a:ea typeface="+mn-ea"/>
              <a:cs typeface="코트라 볼드체" panose="02020603020101020101" pitchFamily="18" charset="-127"/>
            </a:endParaRPr>
          </a:p>
          <a:p>
            <a:pPr algn="just"/>
            <a:r>
              <a:rPr lang="ko-KR" altLang="en-US" sz="887" dirty="0">
                <a:latin typeface="+mn-ea"/>
                <a:ea typeface="+mn-ea"/>
              </a:rPr>
              <a:t>회계책임자는 조직망의 장</a:t>
            </a:r>
            <a:r>
              <a:rPr lang="en-US" altLang="ko-KR" sz="887" dirty="0">
                <a:latin typeface="+mn-ea"/>
                <a:ea typeface="+mn-ea"/>
              </a:rPr>
              <a:t>, </a:t>
            </a:r>
            <a:r>
              <a:rPr lang="ko-KR" altLang="en-US" sz="887" dirty="0">
                <a:latin typeface="+mn-ea"/>
                <a:ea typeface="+mn-ea"/>
              </a:rPr>
              <a:t>즉 관장님이 되십니다</a:t>
            </a:r>
            <a:r>
              <a:rPr lang="en-US" altLang="ko-KR" sz="887" dirty="0">
                <a:latin typeface="+mn-ea"/>
                <a:ea typeface="+mn-ea"/>
              </a:rPr>
              <a:t>.</a:t>
            </a:r>
            <a:endParaRPr lang="en-US" altLang="ko-KR" sz="887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just"/>
            <a:r>
              <a:rPr lang="ko-KR" altLang="en-US" sz="887" dirty="0">
                <a:latin typeface="+mn-ea"/>
                <a:ea typeface="+mn-ea"/>
              </a:rPr>
              <a:t>회계담당자는 </a:t>
            </a:r>
            <a:r>
              <a:rPr lang="en-US" altLang="ko-KR" sz="887" dirty="0">
                <a:latin typeface="+mn-ea"/>
                <a:ea typeface="+mn-ea"/>
              </a:rPr>
              <a:t>1</a:t>
            </a:r>
            <a:r>
              <a:rPr lang="ko-KR" altLang="en-US" sz="887" dirty="0">
                <a:latin typeface="+mn-ea"/>
                <a:ea typeface="+mn-ea"/>
              </a:rPr>
              <a:t>인무역관의 경우 관장님이 </a:t>
            </a:r>
            <a:r>
              <a:rPr lang="ko-KR" altLang="en-US" sz="887" dirty="0" err="1">
                <a:latin typeface="+mn-ea"/>
                <a:ea typeface="+mn-ea"/>
              </a:rPr>
              <a:t>당연직</a:t>
            </a:r>
            <a:r>
              <a:rPr lang="ko-KR" altLang="en-US" sz="887" dirty="0">
                <a:latin typeface="+mn-ea"/>
                <a:ea typeface="+mn-ea"/>
              </a:rPr>
              <a:t> 회계담당자가 되시고</a:t>
            </a:r>
            <a:r>
              <a:rPr lang="en-US" altLang="ko-KR" sz="887" dirty="0">
                <a:latin typeface="+mn-ea"/>
                <a:ea typeface="+mn-ea"/>
              </a:rPr>
              <a:t>, 2</a:t>
            </a:r>
            <a:r>
              <a:rPr lang="ko-KR" altLang="en-US" sz="887" dirty="0">
                <a:latin typeface="+mn-ea"/>
                <a:ea typeface="+mn-ea"/>
              </a:rPr>
              <a:t>인무역관의 경우 하위직급 직원이 </a:t>
            </a:r>
            <a:r>
              <a:rPr lang="ko-KR" altLang="en-US" sz="887" dirty="0" err="1">
                <a:latin typeface="+mn-ea"/>
                <a:ea typeface="+mn-ea"/>
              </a:rPr>
              <a:t>당연직</a:t>
            </a:r>
            <a:r>
              <a:rPr lang="ko-KR" altLang="en-US" sz="887" dirty="0">
                <a:latin typeface="+mn-ea"/>
                <a:ea typeface="+mn-ea"/>
              </a:rPr>
              <a:t> 회계담당자가 됩니다</a:t>
            </a:r>
            <a:r>
              <a:rPr lang="en-US" altLang="ko-KR" sz="887" dirty="0">
                <a:latin typeface="+mn-ea"/>
                <a:ea typeface="+mn-ea"/>
              </a:rPr>
              <a:t>.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887" dirty="0">
                <a:latin typeface="+mn-ea"/>
                <a:ea typeface="+mn-ea"/>
              </a:rPr>
              <a:t>3</a:t>
            </a:r>
            <a:r>
              <a:rPr lang="ko-KR" altLang="en-US" sz="887" dirty="0">
                <a:latin typeface="+mn-ea"/>
                <a:ea typeface="+mn-ea"/>
              </a:rPr>
              <a:t>인무역관의 경우 하위직급 </a:t>
            </a:r>
            <a:r>
              <a:rPr lang="ko-KR" altLang="en-US" sz="887" dirty="0" err="1">
                <a:latin typeface="+mn-ea"/>
                <a:ea typeface="+mn-ea"/>
              </a:rPr>
              <a:t>직원중에서</a:t>
            </a:r>
            <a:r>
              <a:rPr lang="ko-KR" altLang="en-US" sz="887" dirty="0">
                <a:latin typeface="+mn-ea"/>
                <a:ea typeface="+mn-ea"/>
              </a:rPr>
              <a:t> 지명하여 대 본사 보고</a:t>
            </a:r>
            <a:r>
              <a:rPr lang="en-US" altLang="ko-KR" sz="887" dirty="0">
                <a:latin typeface="+mn-ea"/>
                <a:ea typeface="+mn-ea"/>
              </a:rPr>
              <a:t>(</a:t>
            </a:r>
            <a:r>
              <a:rPr lang="ko-KR" altLang="en-US" sz="887" dirty="0">
                <a:latin typeface="+mn-ea"/>
                <a:ea typeface="+mn-ea"/>
              </a:rPr>
              <a:t>청렴서약서를 의미</a:t>
            </a:r>
            <a:r>
              <a:rPr lang="en-US" altLang="ko-KR" sz="887" dirty="0">
                <a:latin typeface="+mn-ea"/>
                <a:ea typeface="+mn-ea"/>
              </a:rPr>
              <a:t>)</a:t>
            </a:r>
            <a:r>
              <a:rPr lang="ko-KR" altLang="en-US" sz="887" dirty="0">
                <a:latin typeface="+mn-ea"/>
                <a:ea typeface="+mn-ea"/>
              </a:rPr>
              <a:t>를 </a:t>
            </a:r>
            <a:r>
              <a:rPr lang="ko-KR" altLang="en-US" sz="887" dirty="0" err="1">
                <a:latin typeface="+mn-ea"/>
                <a:ea typeface="+mn-ea"/>
              </a:rPr>
              <a:t>해야합니다</a:t>
            </a:r>
            <a:r>
              <a:rPr lang="en-US" altLang="ko-KR" sz="887" dirty="0">
                <a:latin typeface="+mn-ea"/>
                <a:ea typeface="+mn-ea"/>
              </a:rPr>
              <a:t>. 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BI, IT</a:t>
            </a:r>
            <a:r>
              <a:rPr lang="ko-KR" altLang="en-US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지원센터의 경우 회계담당자는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 </a:t>
            </a:r>
            <a:r>
              <a:rPr lang="ko-KR" altLang="en-US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팀장님이 되십니다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.(</a:t>
            </a:r>
            <a:r>
              <a:rPr lang="ko-KR" altLang="en-US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현지의 불가피한 사유로 부득이 다른 직원을 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지명코자</a:t>
            </a:r>
            <a:r>
              <a:rPr lang="ko-KR" altLang="en-US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 할 경우 해당사유를 보고하여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 </a:t>
            </a:r>
            <a:r>
              <a:rPr lang="ko-KR" altLang="en-US" sz="887" dirty="0" err="1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재무팀</a:t>
            </a:r>
            <a:r>
              <a:rPr lang="ko-KR" altLang="en-US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 승인 필요</a:t>
            </a:r>
            <a:r>
              <a:rPr lang="en-US" altLang="ko-KR" sz="887" dirty="0">
                <a:solidFill>
                  <a:srgbClr val="000000"/>
                </a:solidFill>
                <a:latin typeface="+mn-ea"/>
                <a:ea typeface="+mn-ea"/>
                <a:cs typeface="코트라 고딕체" panose="02020603020101020101" pitchFamily="18" charset="-127"/>
              </a:rPr>
              <a:t>)</a:t>
            </a:r>
          </a:p>
          <a:p>
            <a:pPr algn="just"/>
            <a:r>
              <a:rPr lang="en-US" altLang="ko-KR" sz="887" dirty="0">
                <a:latin typeface="+mn-ea"/>
                <a:ea typeface="+mn-ea"/>
                <a:cs typeface="코트라 고딕체" panose="02020603020101020101" pitchFamily="18" charset="-127"/>
              </a:rPr>
              <a:t> </a:t>
            </a:r>
          </a:p>
          <a:p>
            <a:pPr algn="just"/>
            <a:r>
              <a:rPr lang="en-US" altLang="ko-KR" sz="887" b="1" dirty="0">
                <a:latin typeface="+mn-ea"/>
                <a:ea typeface="+mn-ea"/>
                <a:cs typeface="코트라 볼드체" panose="02020603020101020101" pitchFamily="18" charset="-127"/>
              </a:rPr>
              <a:t>  1.2.1.1. </a:t>
            </a:r>
            <a:r>
              <a:rPr lang="ko-KR" altLang="en-US" sz="887" b="1" dirty="0">
                <a:latin typeface="+mn-ea"/>
                <a:ea typeface="+mn-ea"/>
                <a:cs typeface="코트라 볼드체" panose="02020603020101020101" pitchFamily="18" charset="-127"/>
              </a:rPr>
              <a:t>회계담당자 및 회계책임자 책임</a:t>
            </a:r>
            <a:endParaRPr lang="en-US" altLang="ko-KR" sz="887" b="1" dirty="0">
              <a:latin typeface="+mn-ea"/>
              <a:ea typeface="+mn-ea"/>
              <a:cs typeface="코트라 볼드체" panose="02020603020101020101" pitchFamily="18" charset="-127"/>
            </a:endParaRPr>
          </a:p>
          <a:p>
            <a:pPr algn="just"/>
            <a:r>
              <a:rPr lang="ko-KR" altLang="en-US" sz="887" dirty="0">
                <a:latin typeface="+mn-ea"/>
                <a:ea typeface="+mn-ea"/>
              </a:rPr>
              <a:t>회계책임자와 회계담당자는 회계관계직원 등의 책임에 관한 법률에 의한 법적 책임</a:t>
            </a:r>
            <a:r>
              <a:rPr lang="en-US" altLang="ko-KR" sz="887" dirty="0">
                <a:latin typeface="+mn-ea"/>
                <a:ea typeface="+mn-ea"/>
              </a:rPr>
              <a:t>, </a:t>
            </a:r>
            <a:r>
              <a:rPr lang="ko-KR" altLang="en-US" sz="887" dirty="0">
                <a:latin typeface="+mn-ea"/>
                <a:ea typeface="+mn-ea"/>
              </a:rPr>
              <a:t>해외조직망 자금관리에 대한 책임을 </a:t>
            </a:r>
            <a:r>
              <a:rPr lang="ko-KR" altLang="en-US" sz="887">
                <a:latin typeface="+mn-ea"/>
                <a:ea typeface="+mn-ea"/>
              </a:rPr>
              <a:t>집니다</a:t>
            </a:r>
            <a:r>
              <a:rPr lang="en-US" altLang="ko-KR" sz="887">
                <a:latin typeface="+mn-ea"/>
                <a:ea typeface="+mn-ea"/>
              </a:rPr>
              <a:t>.</a:t>
            </a:r>
          </a:p>
          <a:p>
            <a:pPr algn="just"/>
            <a:endParaRPr lang="en-US" altLang="ko-KR" sz="887">
              <a:solidFill>
                <a:srgbClr val="000000"/>
              </a:solidFill>
              <a:latin typeface="+mn-ea"/>
              <a:ea typeface="+mn-ea"/>
            </a:endParaRPr>
          </a:p>
          <a:p>
            <a:pPr algn="just"/>
            <a:r>
              <a:rPr lang="en-US" altLang="ko-KR" sz="887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887">
                <a:solidFill>
                  <a:srgbClr val="000000"/>
                </a:solidFill>
                <a:latin typeface="+mn-ea"/>
                <a:ea typeface="+mn-ea"/>
              </a:rPr>
              <a:t>참고</a:t>
            </a:r>
            <a:r>
              <a:rPr lang="en-US" altLang="ko-KR" sz="887">
                <a:solidFill>
                  <a:srgbClr val="000000"/>
                </a:solidFill>
                <a:latin typeface="+mn-ea"/>
                <a:ea typeface="+mn-ea"/>
              </a:rPr>
              <a:t>]</a:t>
            </a:r>
          </a:p>
          <a:p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제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4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조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회계관계직원의 변상책임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) ① 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회계관계직원은 고의 또는 중대한 과실로 법령이나 그 밖의 관계 규정 및 예산에 정하여진 바를 위반하여 국가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지방자치단체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그 밖에 감사원의 감사를 받는 단체 등의 재산에 손해를 끼친 경우에는 변상할 책임이 있다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.</a:t>
            </a:r>
          </a:p>
          <a:p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② 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현금 또는 물품을 출납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·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보관하는 회계관계직원은 선량한 관리자로서의 주의를 게을리하여 그가 보관하는 현금 또는 물품이 망실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亡失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)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되거나 훼손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毁損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)</a:t>
            </a:r>
            <a:r>
              <a:rPr lang="ko-KR" altLang="en-US" sz="887">
                <a:latin typeface="+mn-ea"/>
                <a:ea typeface="+mn-ea"/>
                <a:cs typeface="코트라 고딕체" panose="02020603020101020101" pitchFamily="18" charset="-127"/>
              </a:rPr>
              <a:t>된 경우에는 변상할 책임이 있다</a:t>
            </a:r>
            <a:r>
              <a:rPr lang="en-US" altLang="ko-KR" sz="887">
                <a:latin typeface="+mn-ea"/>
                <a:ea typeface="+mn-ea"/>
                <a:cs typeface="코트라 고딕체" panose="02020603020101020101" pitchFamily="18" charset="-127"/>
              </a:rPr>
              <a:t>.</a:t>
            </a:r>
            <a:endParaRPr lang="en-US" altLang="ko-KR" sz="887">
              <a:solidFill>
                <a:srgbClr val="000000"/>
              </a:solidFill>
              <a:latin typeface="+mn-ea"/>
              <a:ea typeface="+mn-ea"/>
            </a:endParaRPr>
          </a:p>
          <a:p>
            <a:pPr algn="just"/>
            <a:endParaRPr lang="en-US" altLang="ko-KR" sz="887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EC7AF-ED60-D562-C70C-96A8E3281BB6}"/>
              </a:ext>
            </a:extLst>
          </p:cNvPr>
          <p:cNvSpPr txBox="1"/>
          <p:nvPr/>
        </p:nvSpPr>
        <p:spPr>
          <a:xfrm>
            <a:off x="371624" y="5745221"/>
            <a:ext cx="4498341" cy="22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887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무역관 인원별 회계담당자</a:t>
            </a:r>
            <a:endParaRPr lang="ko-KR" altLang="en-US" sz="88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9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961452-88F0-4328-8257-1A33B4E2AAB7}"/>
              </a:ext>
            </a:extLst>
          </p:cNvPr>
          <p:cNvSpPr/>
          <p:nvPr/>
        </p:nvSpPr>
        <p:spPr>
          <a:xfrm>
            <a:off x="141240" y="3061169"/>
            <a:ext cx="7175628" cy="186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/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 1.2.1.2. 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회계담당자 및 회계책임자 </a:t>
            </a:r>
            <a:r>
              <a:rPr lang="ko-KR" altLang="en-US" sz="887" b="1" dirty="0" err="1">
                <a:latin typeface="+mn-ea"/>
                <a:cs typeface="코트라 볼드체" panose="02020603020101020101" pitchFamily="18" charset="-127"/>
              </a:rPr>
              <a:t>변경시</a:t>
            </a:r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,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 필요한 행정 절차</a:t>
            </a:r>
            <a:endParaRPr lang="en-US" altLang="ko-KR" sz="887" b="1" dirty="0">
              <a:latin typeface="+mn-ea"/>
              <a:cs typeface="코트라 볼드체" panose="02020603020101020101" pitchFamily="18" charset="-127"/>
            </a:endParaRPr>
          </a:p>
          <a:p>
            <a:pPr lvl="0" algn="just" eaLnBrk="0" hangingPunct="0"/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  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회계담당자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회계책임자가 변경되는 경우에는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정산증빙시스템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내 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&lt;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조직망회계업무청렴서약서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&gt;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메뉴에서 </a:t>
            </a: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 algn="just" eaLnBrk="0" hangingPunct="0"/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서약서를 작성하여 관장 결재를 득해야 합니다</a:t>
            </a: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 algn="just" eaLnBrk="0" hangingPunct="0"/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 algn="just" eaLnBrk="0" hangingPunct="0"/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1.2.1.3. 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서약서 작성 방법</a:t>
            </a:r>
            <a:endParaRPr lang="en-US" altLang="ko-KR" sz="887" b="1" dirty="0">
              <a:latin typeface="+mn-ea"/>
              <a:cs typeface="코트라 볼드체" panose="02020603020101020101" pitchFamily="18" charset="-127"/>
            </a:endParaRPr>
          </a:p>
          <a:p>
            <a:pPr lvl="0">
              <a:defRPr/>
            </a:pP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「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조직망회계업무청렴서약서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」  메뉴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클릭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조직망 선택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회계책임자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와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회계담당자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</a:rPr>
              <a:t>’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에 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변경 후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’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에 신규 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발령자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성명 선택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‘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변경일자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’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에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발령일 선택 </a:t>
            </a:r>
            <a:r>
              <a:rPr lang="en-US" altLang="ko-KR" sz="887">
                <a:latin typeface="+mn-ea"/>
                <a:cs typeface="코트라 고딕체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887">
                <a:latin typeface="+mn-ea"/>
                <a:cs typeface="코트라 고딕체" panose="02020603020101020101" pitchFamily="18" charset="-127"/>
              </a:rPr>
              <a:t>결재선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지정 후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관장결재까지 완료</a:t>
            </a: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887" b="1" dirty="0">
                <a:latin typeface="+mn-ea"/>
                <a:cs typeface="코트라 볼드체" panose="02020603020101020101" pitchFamily="18" charset="-127"/>
              </a:rPr>
              <a:t>1.2.1.4. </a:t>
            </a:r>
            <a:r>
              <a:rPr lang="ko-KR" altLang="en-US" sz="887" b="1" dirty="0">
                <a:latin typeface="+mn-ea"/>
                <a:cs typeface="코트라 볼드체" panose="02020603020101020101" pitchFamily="18" charset="-127"/>
              </a:rPr>
              <a:t>서약서 작성의 효과</a:t>
            </a:r>
            <a:endParaRPr lang="en-US" altLang="ko-KR" sz="887" b="1" dirty="0">
              <a:latin typeface="+mn-ea"/>
              <a:cs typeface="코트라 볼드체" panose="02020603020101020101" pitchFamily="18" charset="-127"/>
            </a:endParaRPr>
          </a:p>
          <a:p>
            <a:pPr lvl="0">
              <a:defRPr/>
            </a:pP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1.2.1.4.1.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결재 완료 직후 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‘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변경후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’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직원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회계책임자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회계담당자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)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계정에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증빙시스템 조회 및 작성 권한이 </a:t>
            </a:r>
            <a:r>
              <a:rPr lang="ko-KR" altLang="en-US" sz="887" u="sng" dirty="0">
                <a:latin typeface="+mn-ea"/>
                <a:cs typeface="코트라 고딕체" panose="02020603020101020101" pitchFamily="18" charset="-127"/>
              </a:rPr>
              <a:t>자동 부여됨</a:t>
            </a: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>
              <a:defRPr/>
            </a:pP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1.2.1.4.2.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결재완료되고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재무팀에서 문서를 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접수완료하고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나면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, ‘</a:t>
            </a:r>
            <a:r>
              <a:rPr lang="ko-KR" altLang="en-US" sz="887" dirty="0" err="1">
                <a:latin typeface="+mn-ea"/>
                <a:cs typeface="코트라 고딕체" panose="02020603020101020101" pitchFamily="18" charset="-127"/>
              </a:rPr>
              <a:t>변경후＇직원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 계정에 </a:t>
            </a:r>
            <a:r>
              <a:rPr lang="en-US" altLang="ko-KR" sz="887" dirty="0">
                <a:latin typeface="+mn-ea"/>
                <a:cs typeface="코트라 고딕체" panose="02020603020101020101" pitchFamily="18" charset="-127"/>
              </a:rPr>
              <a:t>K- ERP </a:t>
            </a:r>
            <a:r>
              <a:rPr lang="ko-KR" altLang="en-US" sz="887" dirty="0">
                <a:latin typeface="+mn-ea"/>
                <a:cs typeface="코트라 고딕체" panose="02020603020101020101" pitchFamily="18" charset="-127"/>
              </a:rPr>
              <a:t>정산 관련메뉴 사용 권한을 재무팀에서 순차적으로 부여함</a:t>
            </a:r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  <a:p>
            <a:pPr lvl="0" algn="just" eaLnBrk="0" hangingPunct="0"/>
            <a:endParaRPr lang="en-US" altLang="ko-KR" sz="887" dirty="0">
              <a:latin typeface="+mn-ea"/>
              <a:cs typeface="코트라 고딕체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0" y="5026747"/>
            <a:ext cx="4499770" cy="2711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EC7AF-ED60-D562-C70C-96A8E3281BB6}"/>
              </a:ext>
            </a:extLst>
          </p:cNvPr>
          <p:cNvSpPr txBox="1"/>
          <p:nvPr/>
        </p:nvSpPr>
        <p:spPr>
          <a:xfrm>
            <a:off x="141251" y="4799142"/>
            <a:ext cx="4498341" cy="22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0947" indent="-210947">
              <a:buFont typeface="Arial" panose="020B0604020202020204" pitchFamily="34" charset="0"/>
              <a:buChar char="•"/>
            </a:pPr>
            <a:r>
              <a:rPr lang="ko-KR" altLang="en-US" sz="887">
                <a:latin typeface="맑은 고딕" panose="020B0503020000020004" pitchFamily="50" charset="-127"/>
                <a:ea typeface="맑은 고딕" panose="020B0503020000020004" pitchFamily="50" charset="-127"/>
                <a:cs typeface="코트라 고딕체" panose="02020603020101020101" pitchFamily="18" charset="-127"/>
              </a:rPr>
              <a:t>서약서 작성 방법</a:t>
            </a:r>
            <a:endParaRPr lang="ko-KR" altLang="en-US" sz="887" dirty="0">
              <a:latin typeface="맑은 고딕" panose="020B0503020000020004" pitchFamily="50" charset="-127"/>
              <a:ea typeface="맑은 고딕" panose="020B0503020000020004" pitchFamily="50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74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4393" y="3167473"/>
            <a:ext cx="8238682" cy="299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1.2.2. 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은행계좌</a:t>
            </a:r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공용카드</a:t>
            </a:r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(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신용</a:t>
            </a:r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체크</a:t>
            </a:r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)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 파악 </a:t>
            </a:r>
            <a:endParaRPr lang="en-US" altLang="ko-KR" sz="1180" b="1">
              <a:latin typeface="+mn-ea"/>
              <a:cs typeface="코트라 볼드체" panose="02020603020101020101" pitchFamily="18" charset="-127"/>
            </a:endParaRPr>
          </a:p>
          <a:p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1.2.2.1.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필요시 은행 계좌 개설 및 변경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공용카드 추가발급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단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재무팀 사전 승인 필요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(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공문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))</a:t>
            </a:r>
          </a:p>
          <a:p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  1.2.2.2.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신규계좌개설 및 신규카드발급을 할 경우에는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 ERP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등록 필요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 (ERP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메뉴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전도관리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조직망 계좌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카드정보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–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조직망공용카드관리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/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조직망계좌관리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1.2.3. </a:t>
            </a:r>
            <a:r>
              <a:rPr lang="ko-KR" altLang="en-US" sz="1180" b="1">
                <a:latin typeface="+mn-ea"/>
                <a:cs typeface="코트라 볼드체" panose="02020603020101020101" pitchFamily="18" charset="-127"/>
              </a:rPr>
              <a:t>지불방법 확인</a:t>
            </a:r>
            <a:r>
              <a:rPr lang="en-US" altLang="ko-KR" sz="1180" b="1">
                <a:latin typeface="+mn-ea"/>
                <a:cs typeface="코트라 볼드체" panose="02020603020101020101" pitchFamily="18" charset="-127"/>
              </a:rPr>
              <a:t>(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수표</a:t>
            </a:r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인터넷뱅킹</a:t>
            </a:r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무통장입금</a:t>
            </a:r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신용카드</a:t>
            </a:r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 b="1">
                <a:latin typeface="+mn-ea"/>
                <a:cs typeface="코트라 고딕체" panose="02020603020101020101" pitchFamily="18" charset="-127"/>
              </a:rPr>
              <a:t>현금</a:t>
            </a:r>
            <a:r>
              <a:rPr lang="en-US" altLang="ko-KR" sz="1180" b="1">
                <a:latin typeface="+mn-ea"/>
                <a:cs typeface="코트라 고딕체" panose="02020603020101020101" pitchFamily="18" charset="-127"/>
              </a:rPr>
              <a:t>)</a:t>
            </a:r>
          </a:p>
          <a:p>
            <a:r>
              <a:rPr lang="ko-KR" altLang="en-US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 </a:t>
            </a:r>
            <a:r>
              <a:rPr lang="en-US" altLang="ko-KR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1.2.3.1.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수표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미발행수표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폐기수표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발행수표 사본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미제수표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수표 사용방법 등 확인</a:t>
            </a:r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1.2.3.2.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인터넷 뱅킹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아이디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비밀번호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OTP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카드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인터넷 뱅킹 사용방법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보안 등 확인</a:t>
            </a:r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1.2.3.3.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무통장입금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은행 처리 절차 등 확인</a:t>
            </a:r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1.2.3.4.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신용카드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집행한도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결제 계좌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적립 포인트 환입여부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비밀번호 등 확인</a:t>
            </a:r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endParaRPr lang="en-US" altLang="ko-KR" sz="1180">
              <a:latin typeface="+mn-ea"/>
              <a:cs typeface="코트라 고딕체" panose="02020603020101020101" pitchFamily="18" charset="-127"/>
            </a:endParaRPr>
          </a:p>
          <a:p>
            <a:r>
              <a:rPr lang="ko-KR" altLang="en-US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  </a:t>
            </a:r>
            <a:r>
              <a:rPr lang="en-US" altLang="ko-KR" sz="1180">
                <a:solidFill>
                  <a:srgbClr val="000000"/>
                </a:solidFill>
                <a:latin typeface="+mn-ea"/>
                <a:cs typeface="코트라 고딕체" panose="02020603020101020101" pitchFamily="18" charset="-127"/>
              </a:rPr>
              <a:t>1.2.3.5.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 현금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: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일일 보유한도 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USD1,000 (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송금통화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+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현지화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) (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단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, </a:t>
            </a:r>
            <a:r>
              <a:rPr lang="ko-KR" altLang="en-US" sz="1180">
                <a:latin typeface="+mn-ea"/>
                <a:cs typeface="코트라 고딕체" panose="02020603020101020101" pitchFamily="18" charset="-127"/>
              </a:rPr>
              <a:t>일시적 한도초과 필요 시 재무팀 승인 필요</a:t>
            </a:r>
            <a:r>
              <a:rPr lang="en-US" altLang="ko-KR" sz="1180">
                <a:latin typeface="+mn-ea"/>
                <a:cs typeface="코트라 고딕체" panose="02020603020101020101" pitchFamily="18" charset="-127"/>
              </a:rPr>
              <a:t>)</a:t>
            </a:r>
            <a:endParaRPr lang="ko-KR" altLang="en-US" sz="1180" b="1">
              <a:latin typeface="+mn-ea"/>
              <a:cs typeface="코트라 고딕체" panose="02020603020101020101" pitchFamily="18" charset="-127"/>
            </a:endParaRPr>
          </a:p>
          <a:p>
            <a:endParaRPr lang="ko-KR" altLang="en-US" sz="1180" dirty="0">
              <a:latin typeface="+mn-ea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24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13358</TotalTime>
  <Words>6578</Words>
  <Application>Microsoft Macintosh PowerPoint</Application>
  <PresentationFormat>사용자 지정</PresentationFormat>
  <Paragraphs>537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맑은 고딕</vt:lpstr>
      <vt:lpstr>Calibri Light</vt:lpstr>
      <vt:lpstr>Arial</vt:lpstr>
      <vt:lpstr>코트라 고딕체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재무팀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최성우</dc:creator>
  <cp:lastModifiedBy>다예 임</cp:lastModifiedBy>
  <cp:revision>1445</cp:revision>
  <cp:lastPrinted>2019-12-30T05:05:01Z</cp:lastPrinted>
  <dcterms:created xsi:type="dcterms:W3CDTF">2011-06-10T02:03:49Z</dcterms:created>
  <dcterms:modified xsi:type="dcterms:W3CDTF">2025-10-04T05:19:04Z</dcterms:modified>
</cp:coreProperties>
</file>